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 id="2147483660" r:id="rId2"/>
  </p:sldMasterIdLst>
  <p:sldIdLst>
    <p:sldId id="284" r:id="rId3"/>
    <p:sldId id="257" r:id="rId4"/>
    <p:sldId id="271" r:id="rId5"/>
    <p:sldId id="273" r:id="rId6"/>
    <p:sldId id="258" r:id="rId7"/>
    <p:sldId id="259" r:id="rId8"/>
    <p:sldId id="275" r:id="rId9"/>
    <p:sldId id="277" r:id="rId10"/>
    <p:sldId id="274" r:id="rId11"/>
    <p:sldId id="261" r:id="rId12"/>
    <p:sldId id="279" r:id="rId13"/>
    <p:sldId id="276" r:id="rId14"/>
    <p:sldId id="285" r:id="rId15"/>
    <p:sldId id="286" r:id="rId16"/>
    <p:sldId id="260" r:id="rId17"/>
    <p:sldId id="262" r:id="rId18"/>
    <p:sldId id="263" r:id="rId19"/>
    <p:sldId id="264" r:id="rId20"/>
    <p:sldId id="265" r:id="rId21"/>
    <p:sldId id="267" r:id="rId22"/>
    <p:sldId id="266" r:id="rId23"/>
    <p:sldId id="287" r:id="rId24"/>
    <p:sldId id="269" r:id="rId25"/>
    <p:sldId id="281" r:id="rId26"/>
    <p:sldId id="282" r:id="rId27"/>
    <p:sldId id="288" r:id="rId28"/>
    <p:sldId id="289" r:id="rId29"/>
    <p:sldId id="268" r:id="rId30"/>
    <p:sldId id="283" r:id="rId31"/>
    <p:sldId id="290"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نمط متوسط 4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نمط ذو نسُق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9"/>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2"/>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DBEF20-A39B-4939-A8D0-73BCB31A3D33}" type="datetime1">
              <a:rPr lang="en-US" smtClean="0">
                <a:solidFill>
                  <a:prstClr val="black">
                    <a:tint val="75000"/>
                  </a:prstClr>
                </a:solidFill>
              </a:rPr>
              <a:pPr/>
              <a:t>5/17/2021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3629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04910-1804-47E1-B19A-3AC6DD07E70C}" type="datetime1">
              <a:rPr lang="en-US" smtClean="0">
                <a:solidFill>
                  <a:prstClr val="black">
                    <a:tint val="75000"/>
                  </a:prstClr>
                </a:solidFill>
              </a:rPr>
              <a:pPr/>
              <a:t>5/17/2021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3831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51"/>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7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A69C8C-DFCD-4F50-8B7D-75511E3528FE}" type="datetime1">
              <a:rPr lang="en-US" smtClean="0">
                <a:solidFill>
                  <a:prstClr val="black">
                    <a:tint val="75000"/>
                  </a:prstClr>
                </a:solidFill>
              </a:rPr>
              <a:pPr/>
              <a:t>5/17/2021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1608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B9CC95-D0CA-4C82-83F6-2E42BE2E52E0}" type="datetime1">
              <a:rPr lang="en-US" smtClean="0">
                <a:solidFill>
                  <a:prstClr val="black">
                    <a:tint val="75000"/>
                  </a:prstClr>
                </a:solidFill>
              </a:rPr>
              <a:pPr/>
              <a:t>5/17/2021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8791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F107A7-09A8-489F-928E-CDB9F3A1AEF2}" type="datetime1">
              <a:rPr lang="en-US" smtClean="0">
                <a:solidFill>
                  <a:prstClr val="black">
                    <a:tint val="75000"/>
                  </a:prstClr>
                </a:solidFill>
              </a:rPr>
              <a:pPr/>
              <a:t>5/17/2021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3112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68EF1E-4D2F-48EB-A79B-028149AB3C46}" type="datetime1">
              <a:rPr lang="en-US" smtClean="0">
                <a:solidFill>
                  <a:prstClr val="black">
                    <a:tint val="75000"/>
                  </a:prstClr>
                </a:solidFill>
              </a:rPr>
              <a:pPr/>
              <a:t>5/17/2021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73176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8F18E-CC7E-422B-A971-5357996E36AC}" type="datetime1">
              <a:rPr lang="en-US" smtClean="0">
                <a:solidFill>
                  <a:prstClr val="black">
                    <a:tint val="75000"/>
                  </a:prstClr>
                </a:solidFill>
              </a:rPr>
              <a:pPr/>
              <a:t>5/17/2021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9500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3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383A8B-D819-4150-B46D-D665598F24D4}" type="datetime1">
              <a:rPr lang="en-US" smtClean="0">
                <a:solidFill>
                  <a:prstClr val="black">
                    <a:tint val="75000"/>
                  </a:prstClr>
                </a:solidFill>
              </a:rPr>
              <a:pPr/>
              <a:t>5/17/2021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5562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3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440E37-BAA9-407C-B675-F0D34D20F68A}" type="datetime1">
              <a:rPr lang="en-US" smtClean="0">
                <a:solidFill>
                  <a:prstClr val="black">
                    <a:tint val="75000"/>
                  </a:prstClr>
                </a:solidFill>
              </a:rPr>
              <a:pPr/>
              <a:t>5/17/2021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58105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8723FC-7354-4728-99BE-6A2810A92434}" type="datetime1">
              <a:rPr lang="en-US" smtClean="0">
                <a:solidFill>
                  <a:prstClr val="black">
                    <a:tint val="75000"/>
                  </a:prstClr>
                </a:solidFill>
              </a:rPr>
              <a:pPr/>
              <a:t>5/17/2021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5733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F7D66-B1BD-40BC-B3D2-EBFA5ADC5775}" type="datetime1">
              <a:rPr lang="en-US" smtClean="0">
                <a:solidFill>
                  <a:prstClr val="black">
                    <a:tint val="75000"/>
                  </a:prstClr>
                </a:solidFill>
              </a:rPr>
              <a:pPr/>
              <a:t>5/17/2021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8323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4"/>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2"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4"/>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4"/>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3"/>
          </p:nvPr>
        </p:nvSpPr>
        <p:spPr>
          <a:xfrm>
            <a:off x="3124200" y="6356354"/>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4"/>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sh dir="d"/>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6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E68B29A6-AF6B-49BD-813C-0DBB07A6F925}" type="datetime1">
              <a:rPr lang="en-US" smtClean="0">
                <a:solidFill>
                  <a:prstClr val="black">
                    <a:tint val="75000"/>
                  </a:prstClr>
                </a:solidFill>
              </a:rPr>
              <a:pPr rtl="0"/>
              <a:t>5/17/2021</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6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6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861A0021-A31D-4EAF-ACC3-76B0558D70C5}"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35973757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205168" y="1437316"/>
            <a:ext cx="8636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400521" y="507772"/>
            <a:ext cx="6245299" cy="584775"/>
          </a:xfrm>
          <a:prstGeom prst="rect">
            <a:avLst/>
          </a:prstGeom>
        </p:spPr>
        <p:txBody>
          <a:bodyPr wrap="none">
            <a:spAutoFit/>
          </a:bodyPr>
          <a:lstStyle/>
          <a:p>
            <a:pPr algn="ctr" rtl="0"/>
            <a:r>
              <a:rPr lang="ar-IQ" sz="3200" b="1" dirty="0" smtClean="0">
                <a:solidFill>
                  <a:prstClr val="black"/>
                </a:solidFill>
              </a:rPr>
              <a:t> </a:t>
            </a:r>
            <a:r>
              <a:rPr lang="en-US" sz="3200" b="1" dirty="0" smtClean="0">
                <a:solidFill>
                  <a:prstClr val="black"/>
                </a:solidFill>
              </a:rPr>
              <a:t>Fundamentals of Nursing(1</a:t>
            </a:r>
            <a:r>
              <a:rPr lang="en-US" sz="3200" b="1" baseline="30000" dirty="0" smtClean="0">
                <a:solidFill>
                  <a:prstClr val="black"/>
                </a:solidFill>
              </a:rPr>
              <a:t>st</a:t>
            </a:r>
            <a:r>
              <a:rPr lang="en-US" sz="3200" b="1" dirty="0" smtClean="0">
                <a:solidFill>
                  <a:prstClr val="black"/>
                </a:solidFill>
              </a:rPr>
              <a:t> Stage)</a:t>
            </a:r>
            <a:endParaRPr lang="en-US" sz="3200" b="1" dirty="0">
              <a:solidFill>
                <a:prstClr val="black"/>
              </a:solidFill>
            </a:endParaRPr>
          </a:p>
        </p:txBody>
      </p:sp>
      <p:pic>
        <p:nvPicPr>
          <p:cNvPr id="16" name="Picture 2" descr="Image result for university of basra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638" y="195296"/>
            <a:ext cx="861332" cy="11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 xmlns:a16="http://schemas.microsoft.com/office/drawing/2014/main" id="{4664DB9F-59BB-47A5-8080-662EED16E9E1}"/>
              </a:ext>
            </a:extLst>
          </p:cNvPr>
          <p:cNvSpPr/>
          <p:nvPr/>
        </p:nvSpPr>
        <p:spPr>
          <a:xfrm>
            <a:off x="3902299" y="1770091"/>
            <a:ext cx="5000630" cy="2862322"/>
          </a:xfrm>
          <a:prstGeom prst="rect">
            <a:avLst/>
          </a:prstGeom>
        </p:spPr>
        <p:txBody>
          <a:bodyPr wrap="square">
            <a:spAutoFit/>
          </a:bodyPr>
          <a:lstStyle/>
          <a:p>
            <a:pPr algn="ctr" rtl="0">
              <a:lnSpc>
                <a:spcPct val="150000"/>
              </a:lnSpc>
            </a:pPr>
            <a:r>
              <a:rPr lang="en-US" sz="4000" b="1" dirty="0" smtClean="0">
                <a:solidFill>
                  <a:prstClr val="black"/>
                </a:solidFill>
              </a:rPr>
              <a:t>Intravenous Injection (Practice)</a:t>
            </a:r>
          </a:p>
          <a:p>
            <a:pPr algn="ctr" rtl="0">
              <a:lnSpc>
                <a:spcPct val="150000"/>
              </a:lnSpc>
            </a:pPr>
            <a:r>
              <a:rPr lang="en-US" sz="4000" b="1" dirty="0" smtClean="0">
                <a:solidFill>
                  <a:prstClr val="black"/>
                </a:solidFill>
              </a:rPr>
              <a:t>Lecture 3</a:t>
            </a:r>
            <a:endParaRPr lang="en-US" sz="4000" b="1" dirty="0">
              <a:solidFill>
                <a:prstClr val="black"/>
              </a:solidFill>
            </a:endParaRPr>
          </a:p>
        </p:txBody>
      </p:sp>
      <p:grpSp>
        <p:nvGrpSpPr>
          <p:cNvPr id="17" name="Group 16">
            <a:extLst>
              <a:ext uri="{FF2B5EF4-FFF2-40B4-BE49-F238E27FC236}">
                <a16:creationId xmlns="" xmlns:a16="http://schemas.microsoft.com/office/drawing/2014/main" id="{EF240524-FD1C-4D7A-81C5-EC549C440BAE}"/>
              </a:ext>
            </a:extLst>
          </p:cNvPr>
          <p:cNvGrpSpPr/>
          <p:nvPr/>
        </p:nvGrpSpPr>
        <p:grpSpPr>
          <a:xfrm>
            <a:off x="139147" y="6405389"/>
            <a:ext cx="8725454" cy="646331"/>
            <a:chOff x="185529" y="6405382"/>
            <a:chExt cx="11633938" cy="646331"/>
          </a:xfrm>
        </p:grpSpPr>
        <p:cxnSp>
          <p:nvCxnSpPr>
            <p:cNvPr id="19" name="Straight Connector 18">
              <a:extLst>
                <a:ext uri="{FF2B5EF4-FFF2-40B4-BE49-F238E27FC236}">
                  <a16:creationId xmlns="" xmlns:a16="http://schemas.microsoft.com/office/drawing/2014/main" id="{5BA06214-1B13-4837-BBC6-F80A38D6FFEB}"/>
                </a:ext>
              </a:extLst>
            </p:cNvPr>
            <p:cNvCxnSpPr/>
            <p:nvPr/>
          </p:nvCxnSpPr>
          <p:spPr>
            <a:xfrm flipH="1">
              <a:off x="304800" y="6412317"/>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 xmlns:a16="http://schemas.microsoft.com/office/drawing/2014/main" id="{BBFDE99E-14D5-4903-9CE7-4F43A9CB7AB8}"/>
                </a:ext>
              </a:extLst>
            </p:cNvPr>
            <p:cNvSpPr/>
            <p:nvPr/>
          </p:nvSpPr>
          <p:spPr>
            <a:xfrm>
              <a:off x="185529" y="6405382"/>
              <a:ext cx="7908472" cy="646331"/>
            </a:xfrm>
            <a:prstGeom prst="rect">
              <a:avLst/>
            </a:prstGeom>
          </p:spPr>
          <p:txBody>
            <a:bodyPr wrap="square">
              <a:spAutoFit/>
            </a:bodyPr>
            <a:lstStyle/>
            <a:p>
              <a:pPr algn="l" rtl="0">
                <a:defRPr/>
              </a:pPr>
              <a:r>
                <a:rPr lang="en-GB" dirty="0" smtClean="0">
                  <a:solidFill>
                    <a:prstClr val="black"/>
                  </a:solidFill>
                </a:rPr>
                <a:t>University of </a:t>
              </a:r>
              <a:r>
                <a:rPr lang="en-GB" dirty="0" err="1" smtClean="0">
                  <a:solidFill>
                    <a:prstClr val="black"/>
                  </a:solidFill>
                </a:rPr>
                <a:t>Basrah</a:t>
              </a:r>
              <a:r>
                <a:rPr lang="en-GB" dirty="0" smtClean="0">
                  <a:solidFill>
                    <a:prstClr val="black"/>
                  </a:solidFill>
                </a:rPr>
                <a:t> –</a:t>
              </a:r>
              <a:r>
                <a:rPr lang="en-US" dirty="0" smtClean="0">
                  <a:solidFill>
                    <a:prstClr val="black"/>
                  </a:solidFill>
                </a:rPr>
                <a:t>College of Nursing </a:t>
              </a:r>
              <a:r>
                <a:rPr lang="en-GB" dirty="0" smtClean="0">
                  <a:solidFill>
                    <a:prstClr val="black"/>
                  </a:solidFill>
                </a:rPr>
                <a:t>– Fundamentals of Nursing Department </a:t>
              </a:r>
              <a:endParaRPr lang="en-GB" dirty="0">
                <a:solidFill>
                  <a:prstClr val="black"/>
                </a:solidFill>
              </a:endParaRPr>
            </a:p>
          </p:txBody>
        </p:sp>
      </p:grpSp>
      <p:sp>
        <p:nvSpPr>
          <p:cNvPr id="4" name="Rectangle 3">
            <a:extLst>
              <a:ext uri="{FF2B5EF4-FFF2-40B4-BE49-F238E27FC236}">
                <a16:creationId xmlns="" xmlns:a16="http://schemas.microsoft.com/office/drawing/2014/main" id="{8619569C-F51C-4D5F-9554-C9384EBEA533}"/>
              </a:ext>
            </a:extLst>
          </p:cNvPr>
          <p:cNvSpPr/>
          <p:nvPr/>
        </p:nvSpPr>
        <p:spPr>
          <a:xfrm>
            <a:off x="371645" y="1844518"/>
            <a:ext cx="3395293" cy="394282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4800" dirty="0">
              <a:solidFill>
                <a:prstClr val="black"/>
              </a:solidFill>
            </a:endParaRPr>
          </a:p>
        </p:txBody>
      </p:sp>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8355" y="195296"/>
            <a:ext cx="1244574" cy="1128788"/>
          </a:xfrm>
          <a:prstGeom prst="rect">
            <a:avLst/>
          </a:prstGeom>
        </p:spPr>
      </p:pic>
      <p:sp>
        <p:nvSpPr>
          <p:cNvPr id="5" name="AutoShape 4" descr="How We give Intravenous Injection, (IV) - Sky is limit"/>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8" name="صورة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638" y="1844518"/>
            <a:ext cx="3395299" cy="3942821"/>
          </a:xfrm>
          <a:prstGeom prst="rect">
            <a:avLst/>
          </a:prstGeom>
        </p:spPr>
      </p:pic>
    </p:spTree>
    <p:extLst>
      <p:ext uri="{BB962C8B-B14F-4D97-AF65-F5344CB8AC3E}">
        <p14:creationId xmlns:p14="http://schemas.microsoft.com/office/powerpoint/2010/main" val="1786680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71546"/>
          </a:xfrm>
          <a:solidFill>
            <a:schemeClr val="bg2"/>
          </a:solidFill>
        </p:spPr>
        <p:txBody>
          <a:bodyPr>
            <a:normAutofit fontScale="90000"/>
          </a:bodyPr>
          <a:lstStyle/>
          <a:p>
            <a:pPr lvl="0"/>
            <a:r>
              <a:rPr lang="en-US" b="1" u="sng" dirty="0" smtClean="0">
                <a:latin typeface="Calibri" pitchFamily="34" charset="0"/>
                <a:ea typeface="Times New Roman" pitchFamily="18" charset="0"/>
                <a:cs typeface="Arial" pitchFamily="34" charset="0"/>
              </a:rPr>
              <a:t/>
            </a:r>
            <a:br>
              <a:rPr lang="en-US" b="1" u="sng" dirty="0" smtClean="0">
                <a:latin typeface="Calibri" pitchFamily="34" charset="0"/>
                <a:ea typeface="Times New Roman" pitchFamily="18" charset="0"/>
                <a:cs typeface="Arial" pitchFamily="34" charset="0"/>
              </a:rPr>
            </a:br>
            <a:r>
              <a:rPr lang="en-US" b="1" u="sng"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libri" pitchFamily="34" charset="0"/>
                <a:ea typeface="Times New Roman" pitchFamily="18" charset="0"/>
                <a:cs typeface="Arial" pitchFamily="34" charset="0"/>
              </a:rPr>
              <a:t>EQUIPMENTS</a:t>
            </a:r>
            <a:r>
              <a:rPr lang="en-US" b="1" u="sng" dirty="0" smtClean="0">
                <a:latin typeface="Calibri" pitchFamily="34" charset="0"/>
                <a:ea typeface="Times New Roman" pitchFamily="18" charset="0"/>
                <a:cs typeface="Arial" pitchFamily="34" charset="0"/>
              </a:rPr>
              <a:t>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ar-IQ" dirty="0"/>
          </a:p>
        </p:txBody>
      </p:sp>
      <p:sp>
        <p:nvSpPr>
          <p:cNvPr id="11265" name="Rectangle 1"/>
          <p:cNvSpPr>
            <a:spLocks noGrp="1" noChangeArrowheads="1"/>
          </p:cNvSpPr>
          <p:nvPr>
            <p:ph idx="1"/>
          </p:nvPr>
        </p:nvSpPr>
        <p:spPr bwMode="auto">
          <a:xfrm>
            <a:off x="0" y="1562913"/>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indent="-514350" algn="l" rtl="0" eaLnBrk="0" fontAlgn="base" hangingPunct="0">
              <a:spcBef>
                <a:spcPct val="0"/>
              </a:spcBef>
              <a:spcAft>
                <a:spcPct val="0"/>
              </a:spcAft>
              <a:buFont typeface="+mj-lt"/>
              <a:buAutoNum type="arabicPeriod"/>
              <a:tabLst>
                <a:tab pos="-514350" algn="l"/>
              </a:tabLst>
            </a:pPr>
            <a:r>
              <a:rPr kumimoji="0" lang="en-US" sz="36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Syringe with needle. </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a:p>
            <a:pPr marL="514350" indent="-514350" algn="l" rtl="0" eaLnBrk="0" fontAlgn="base" hangingPunct="0">
              <a:spcBef>
                <a:spcPct val="0"/>
              </a:spcBef>
              <a:spcAft>
                <a:spcPct val="0"/>
              </a:spcAft>
              <a:buFont typeface="+mj-lt"/>
              <a:buAutoNum type="arabicPeriod"/>
              <a:tabLst>
                <a:tab pos="-514350" algn="l"/>
              </a:tabLst>
            </a:pPr>
            <a:r>
              <a:rPr kumimoji="0" lang="en-US" sz="36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Drug to be administered (without air).</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a:p>
            <a:pPr marL="514350" indent="-514350" algn="l" rtl="0" eaLnBrk="0" fontAlgn="base" hangingPunct="0">
              <a:spcBef>
                <a:spcPct val="0"/>
              </a:spcBef>
              <a:spcAft>
                <a:spcPct val="0"/>
              </a:spcAft>
              <a:buFont typeface="+mj-lt"/>
              <a:buAutoNum type="arabicPeriod"/>
              <a:tabLst>
                <a:tab pos="-514350" algn="l"/>
              </a:tabLst>
            </a:pPr>
            <a:r>
              <a:rPr kumimoji="0" lang="en-US" sz="36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Tourniquet.</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a:p>
            <a:pPr marL="514350" indent="-514350" algn="l" rtl="0" eaLnBrk="0" fontAlgn="base" hangingPunct="0">
              <a:spcBef>
                <a:spcPct val="0"/>
              </a:spcBef>
              <a:spcAft>
                <a:spcPct val="0"/>
              </a:spcAft>
              <a:buFont typeface="+mj-lt"/>
              <a:buAutoNum type="arabicPeriod"/>
              <a:tabLst>
                <a:tab pos="-514350" algn="l"/>
              </a:tabLst>
            </a:pPr>
            <a:r>
              <a:rPr kumimoji="0" lang="en-US" sz="36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Antiseptic hand rub, clean gloves.</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a:p>
            <a:pPr marL="514350" indent="-514350" algn="l" rtl="0" eaLnBrk="0" fontAlgn="base" hangingPunct="0">
              <a:spcBef>
                <a:spcPct val="0"/>
              </a:spcBef>
              <a:spcAft>
                <a:spcPct val="0"/>
              </a:spcAft>
              <a:buFont typeface="+mj-lt"/>
              <a:buAutoNum type="arabicPeriod"/>
              <a:tabLst>
                <a:tab pos="-514350" algn="l"/>
              </a:tabLst>
            </a:pPr>
            <a:r>
              <a:rPr kumimoji="0" lang="en-US" sz="36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Adhesive tape, antiseptic solution,</a:t>
            </a:r>
            <a:r>
              <a:rPr kumimoji="0" lang="en-US" sz="3600" b="0" i="0" u="none" strike="noStrike" cap="none" normalizeH="0" dirty="0" smtClean="0">
                <a:ln>
                  <a:noFill/>
                </a:ln>
                <a:solidFill>
                  <a:schemeClr val="tx1"/>
                </a:solidFill>
                <a:effectLst/>
                <a:latin typeface="Cambria" pitchFamily="18" charset="0"/>
                <a:ea typeface="Times New Roman" pitchFamily="18" charset="0"/>
                <a:cs typeface="Arial" pitchFamily="34" charset="0"/>
              </a:rPr>
              <a:t> </a:t>
            </a:r>
            <a:r>
              <a:rPr kumimoji="0" lang="en-US" sz="36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and cotton wool.</a:t>
            </a:r>
          </a:p>
          <a:p>
            <a:pPr marL="514350" indent="-514350" algn="l" rtl="0" eaLnBrk="0" fontAlgn="base" hangingPunct="0">
              <a:spcBef>
                <a:spcPct val="0"/>
              </a:spcBef>
              <a:spcAft>
                <a:spcPct val="0"/>
              </a:spcAft>
              <a:buFont typeface="+mj-lt"/>
              <a:buAutoNum type="arabicPeriod"/>
              <a:tabLst>
                <a:tab pos="-514350" algn="l"/>
              </a:tabLst>
            </a:pPr>
            <a:r>
              <a:rPr lang="en-US" sz="3600" dirty="0">
                <a:latin typeface="Cambria" pitchFamily="18" charset="0"/>
                <a:cs typeface="Arial" pitchFamily="34" charset="0"/>
              </a:rPr>
              <a:t>Medication administration record (MAR) </a:t>
            </a:r>
            <a:endParaRPr lang="en-US" sz="3600" dirty="0" smtClean="0">
              <a:latin typeface="Cambria" pitchFamily="18" charset="0"/>
              <a:cs typeface="Arial" pitchFamily="34" charset="0"/>
            </a:endParaRPr>
          </a:p>
          <a:p>
            <a:pPr marL="514350" indent="-514350" algn="l" rtl="0" eaLnBrk="0" fontAlgn="base" hangingPunct="0">
              <a:spcBef>
                <a:spcPct val="0"/>
              </a:spcBef>
              <a:spcAft>
                <a:spcPct val="0"/>
              </a:spcAft>
              <a:buFont typeface="+mj-lt"/>
              <a:buAutoNum type="arabicPeriod"/>
              <a:tabLst>
                <a:tab pos="-514350" algn="l"/>
              </a:tabLst>
            </a:pPr>
            <a:r>
              <a:rPr lang="en-US" sz="3600" dirty="0" smtClean="0">
                <a:latin typeface="Cambria" pitchFamily="18" charset="0"/>
                <a:cs typeface="Arial" pitchFamily="34" charset="0"/>
              </a:rPr>
              <a:t>Puncture-proof </a:t>
            </a:r>
            <a:r>
              <a:rPr lang="en-US" sz="3600" dirty="0">
                <a:latin typeface="Cambria" pitchFamily="18" charset="0"/>
                <a:cs typeface="Arial" pitchFamily="34" charset="0"/>
              </a:rPr>
              <a:t>container</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p:txBody>
      </p:sp>
    </p:spTree>
  </p:cSld>
  <p:clrMapOvr>
    <a:masterClrMapping/>
  </p:clrMapOvr>
  <p:transition>
    <p:push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5"/>
            <a:ext cx="9144000" cy="836711"/>
          </a:xfrm>
          <a:solidFill>
            <a:schemeClr val="bg2"/>
          </a:solidFill>
        </p:spPr>
        <p:style>
          <a:lnRef idx="2">
            <a:schemeClr val="accent1"/>
          </a:lnRef>
          <a:fillRef idx="1">
            <a:schemeClr val="lt1"/>
          </a:fillRef>
          <a:effectRef idx="0">
            <a:schemeClr val="accent1"/>
          </a:effectRef>
          <a:fontRef idx="minor">
            <a:schemeClr val="dk1"/>
          </a:fontRef>
        </p:style>
        <p:txBody>
          <a:bodyPr/>
          <a:lstStyle/>
          <a:p>
            <a:r>
              <a:rPr lang="en-US"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t>Nursing Diagnosis</a:t>
            </a:r>
            <a:endParaRPr lang="ar-IQ"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endParaRPr>
          </a:p>
        </p:txBody>
      </p:sp>
      <p:sp>
        <p:nvSpPr>
          <p:cNvPr id="3" name="مستطيل 2"/>
          <p:cNvSpPr/>
          <p:nvPr/>
        </p:nvSpPr>
        <p:spPr>
          <a:xfrm>
            <a:off x="107504" y="1556792"/>
            <a:ext cx="9036496" cy="2246769"/>
          </a:xfrm>
          <a:prstGeom prst="rect">
            <a:avLst/>
          </a:prstGeom>
        </p:spPr>
        <p:txBody>
          <a:bodyPr wrap="square">
            <a:spAutoFit/>
          </a:bodyPr>
          <a:lstStyle/>
          <a:p>
            <a:pPr marL="342900" indent="-342900" algn="l" rtl="0">
              <a:buFont typeface="+mj-lt"/>
              <a:buAutoNum type="arabicPeriod"/>
            </a:pPr>
            <a:r>
              <a:rPr lang="en-US" sz="2800" dirty="0">
                <a:latin typeface="Cambria" pitchFamily="18" charset="0"/>
              </a:rPr>
              <a:t>Acute </a:t>
            </a:r>
            <a:r>
              <a:rPr lang="en-US" sz="2800" dirty="0" smtClean="0">
                <a:latin typeface="Cambria" pitchFamily="18" charset="0"/>
              </a:rPr>
              <a:t>pain</a:t>
            </a:r>
          </a:p>
          <a:p>
            <a:pPr marL="342900" indent="-342900" algn="l" rtl="0">
              <a:buFont typeface="+mj-lt"/>
              <a:buAutoNum type="arabicPeriod"/>
            </a:pPr>
            <a:r>
              <a:rPr lang="en-US" sz="2800" dirty="0" smtClean="0">
                <a:latin typeface="Cambria" pitchFamily="18" charset="0"/>
              </a:rPr>
              <a:t> Deficient </a:t>
            </a:r>
            <a:r>
              <a:rPr lang="en-US" sz="2800" dirty="0">
                <a:latin typeface="Cambria" pitchFamily="18" charset="0"/>
              </a:rPr>
              <a:t>knowledge regarding medication </a:t>
            </a:r>
            <a:r>
              <a:rPr lang="en-US" sz="2800" dirty="0" smtClean="0">
                <a:latin typeface="Cambria" pitchFamily="18" charset="0"/>
              </a:rPr>
              <a:t>therapy</a:t>
            </a:r>
          </a:p>
          <a:p>
            <a:pPr algn="ctr" rtl="0"/>
            <a:endParaRPr lang="en-US" sz="2800" dirty="0" smtClean="0">
              <a:latin typeface="Cambria" pitchFamily="18" charset="0"/>
            </a:endParaRPr>
          </a:p>
          <a:p>
            <a:pPr marL="342900" indent="-342900" algn="l" rtl="0">
              <a:buFont typeface="+mj-lt"/>
              <a:buAutoNum type="arabicPeriod"/>
            </a:pPr>
            <a:endParaRPr lang="en-US" sz="2800" dirty="0">
              <a:latin typeface="Cambria" pitchFamily="18" charset="0"/>
            </a:endParaRPr>
          </a:p>
          <a:p>
            <a:pPr marL="342900" indent="-342900" algn="l" rtl="0">
              <a:buFont typeface="+mj-lt"/>
              <a:buAutoNum type="arabicPeriod"/>
            </a:pPr>
            <a:endParaRPr lang="en-US" sz="2800" dirty="0">
              <a:latin typeface="Cambria" pitchFamily="18" charset="0"/>
            </a:endParaRPr>
          </a:p>
        </p:txBody>
      </p:sp>
    </p:spTree>
    <p:extLst>
      <p:ext uri="{BB962C8B-B14F-4D97-AF65-F5344CB8AC3E}">
        <p14:creationId xmlns:p14="http://schemas.microsoft.com/office/powerpoint/2010/main" val="3673350136"/>
      </p:ext>
    </p:extLst>
  </p:cSld>
  <p:clrMapOvr>
    <a:masterClrMapping/>
  </p:clrMapOvr>
  <p:transition>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5"/>
            <a:ext cx="9144000" cy="836711"/>
          </a:xfrm>
          <a:solidFill>
            <a:schemeClr val="bg2"/>
          </a:solidFill>
        </p:spPr>
        <p:style>
          <a:lnRef idx="2">
            <a:schemeClr val="accent1"/>
          </a:lnRef>
          <a:fillRef idx="1">
            <a:schemeClr val="lt1"/>
          </a:fillRef>
          <a:effectRef idx="0">
            <a:schemeClr val="accent1"/>
          </a:effectRef>
          <a:fontRef idx="minor">
            <a:schemeClr val="dk1"/>
          </a:fontRef>
        </p:style>
        <p:txBody>
          <a:bodyPr/>
          <a:lstStyle/>
          <a:p>
            <a:r>
              <a:rPr lang="en-US"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t>Procedure</a:t>
            </a:r>
            <a:endParaRPr lang="ar-IQ"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endParaRPr>
          </a:p>
        </p:txBody>
      </p:sp>
      <p:sp>
        <p:nvSpPr>
          <p:cNvPr id="3" name="مستطيل 2"/>
          <p:cNvSpPr/>
          <p:nvPr/>
        </p:nvSpPr>
        <p:spPr>
          <a:xfrm>
            <a:off x="6198" y="836714"/>
            <a:ext cx="9137802" cy="5878532"/>
          </a:xfrm>
          <a:prstGeom prst="rect">
            <a:avLst/>
          </a:prstGeom>
        </p:spPr>
        <p:txBody>
          <a:bodyPr wrap="square">
            <a:spAutoFit/>
          </a:bodyPr>
          <a:lstStyle/>
          <a:p>
            <a:r>
              <a:rPr lang="en-US" dirty="0"/>
              <a:t> </a:t>
            </a:r>
            <a:endParaRPr lang="en-US" dirty="0" smtClean="0"/>
          </a:p>
          <a:p>
            <a:pPr marL="457200" indent="-457200" algn="l" rtl="0">
              <a:buFont typeface="+mj-lt"/>
              <a:buAutoNum type="arabicPeriod"/>
            </a:pPr>
            <a:r>
              <a:rPr lang="en-US" sz="2000" b="1" dirty="0">
                <a:latin typeface="Cambria" pitchFamily="18" charset="0"/>
              </a:rPr>
              <a:t>Close room curtain or </a:t>
            </a:r>
            <a:r>
              <a:rPr lang="en-US" sz="2000" b="1" dirty="0" smtClean="0">
                <a:latin typeface="Cambria" pitchFamily="18" charset="0"/>
              </a:rPr>
              <a:t>door</a:t>
            </a:r>
          </a:p>
          <a:p>
            <a:pPr marL="457200" indent="-457200" algn="l" rtl="0">
              <a:buFont typeface="+mj-lt"/>
              <a:buAutoNum type="arabicPeriod"/>
            </a:pPr>
            <a:r>
              <a:rPr lang="en-US" sz="2000" b="1" dirty="0">
                <a:latin typeface="Cambria" pitchFamily="18" charset="0"/>
              </a:rPr>
              <a:t>Identify patient using two identifiers (i.e., name and birthday or name and account number</a:t>
            </a:r>
            <a:r>
              <a:rPr lang="en-US" sz="2000" b="1" dirty="0" smtClean="0">
                <a:latin typeface="Cambria" pitchFamily="18" charset="0"/>
              </a:rPr>
              <a:t>). Compare </a:t>
            </a:r>
            <a:r>
              <a:rPr lang="en-US" sz="2000" b="1" dirty="0">
                <a:latin typeface="Cambria" pitchFamily="18" charset="0"/>
              </a:rPr>
              <a:t>identifiers in </a:t>
            </a:r>
            <a:r>
              <a:rPr lang="en-US" sz="2000" b="1" dirty="0" smtClean="0">
                <a:latin typeface="Cambria" pitchFamily="18" charset="0"/>
              </a:rPr>
              <a:t>MAR with </a:t>
            </a:r>
            <a:r>
              <a:rPr lang="en-US" sz="2000" b="1" dirty="0">
                <a:latin typeface="Cambria" pitchFamily="18" charset="0"/>
              </a:rPr>
              <a:t>information on patient’s identification bracelet and/or ask patient to state name.</a:t>
            </a:r>
          </a:p>
          <a:p>
            <a:pPr marL="457200" indent="-457200" algn="l" rtl="0">
              <a:buFont typeface="+mj-lt"/>
              <a:buAutoNum type="arabicPeriod"/>
            </a:pPr>
            <a:r>
              <a:rPr lang="en-US" sz="2000" b="1" dirty="0">
                <a:latin typeface="Cambria" pitchFamily="18" charset="0"/>
              </a:rPr>
              <a:t>At patient’s bedside again compare MAR </a:t>
            </a:r>
            <a:r>
              <a:rPr lang="en-US" sz="2000" b="1" dirty="0" smtClean="0">
                <a:latin typeface="Cambria" pitchFamily="18" charset="0"/>
              </a:rPr>
              <a:t>with </a:t>
            </a:r>
            <a:r>
              <a:rPr lang="en-US" sz="2000" b="1" dirty="0">
                <a:latin typeface="Cambria" pitchFamily="18" charset="0"/>
              </a:rPr>
              <a:t>names of medications on medication labels and patient name. </a:t>
            </a:r>
            <a:endParaRPr lang="en-US" sz="2000" b="1" dirty="0" smtClean="0">
              <a:latin typeface="Cambria" pitchFamily="18" charset="0"/>
            </a:endParaRPr>
          </a:p>
          <a:p>
            <a:pPr marL="457200" indent="-457200" algn="l" rtl="0">
              <a:buFont typeface="+mj-lt"/>
              <a:buAutoNum type="arabicPeriod"/>
            </a:pPr>
            <a:r>
              <a:rPr lang="en-US" sz="2000" b="1" dirty="0" smtClean="0">
                <a:latin typeface="Cambria" pitchFamily="18" charset="0"/>
              </a:rPr>
              <a:t>Perform </a:t>
            </a:r>
            <a:r>
              <a:rPr lang="en-US" sz="2000" b="1" dirty="0">
                <a:latin typeface="Cambria" pitchFamily="18" charset="0"/>
              </a:rPr>
              <a:t>hand hygiene and apply clean gloves. </a:t>
            </a:r>
            <a:endParaRPr lang="en-US" sz="2000" b="1" dirty="0" smtClean="0">
              <a:latin typeface="Cambria" pitchFamily="18" charset="0"/>
            </a:endParaRPr>
          </a:p>
          <a:p>
            <a:pPr marL="457200" indent="-457200" algn="l" rtl="0">
              <a:buFont typeface="+mj-lt"/>
              <a:buAutoNum type="arabicPeriod"/>
            </a:pPr>
            <a:r>
              <a:rPr lang="en-US" sz="2000" b="1" dirty="0" smtClean="0">
                <a:latin typeface="Cambria" pitchFamily="18" charset="0"/>
              </a:rPr>
              <a:t>Identify best vein by applying light pressure to inject medication.</a:t>
            </a:r>
          </a:p>
          <a:p>
            <a:pPr marL="457200" indent="-457200" algn="l" rtl="0">
              <a:buFont typeface="+mj-lt"/>
              <a:buAutoNum type="arabicPeriod"/>
            </a:pPr>
            <a:r>
              <a:rPr lang="en-US" sz="2000" b="1" dirty="0" smtClean="0">
                <a:latin typeface="Cambria" pitchFamily="18" charset="0"/>
              </a:rPr>
              <a:t>Apply </a:t>
            </a:r>
            <a:r>
              <a:rPr lang="en-US" sz="2000" b="1" dirty="0" err="1" smtClean="0">
                <a:latin typeface="Cambria" pitchFamily="18" charset="0"/>
              </a:rPr>
              <a:t>tournique</a:t>
            </a:r>
            <a:r>
              <a:rPr lang="en-US" sz="2000" b="1" dirty="0">
                <a:latin typeface="Cambria" pitchFamily="18" charset="0"/>
              </a:rPr>
              <a:t>   (4 to 6 inches) above proposed insertion site </a:t>
            </a:r>
            <a:r>
              <a:rPr lang="en-US" sz="2000" b="1" dirty="0" smtClean="0">
                <a:latin typeface="Cambria" pitchFamily="18" charset="0"/>
              </a:rPr>
              <a:t> and clean insertion site </a:t>
            </a:r>
            <a:r>
              <a:rPr lang="en-US" sz="2000" b="1" dirty="0">
                <a:latin typeface="Cambria" pitchFamily="18" charset="0"/>
              </a:rPr>
              <a:t>with antiseptic </a:t>
            </a:r>
            <a:r>
              <a:rPr lang="en-US" sz="2000" b="1" dirty="0" smtClean="0">
                <a:latin typeface="Cambria" pitchFamily="18" charset="0"/>
              </a:rPr>
              <a:t>solution in one circular motion. </a:t>
            </a:r>
            <a:r>
              <a:rPr lang="en-US" sz="2000" b="1" dirty="0">
                <a:latin typeface="Cambria" pitchFamily="18" charset="0"/>
              </a:rPr>
              <a:t>Allow to dry</a:t>
            </a:r>
            <a:r>
              <a:rPr lang="en-US" sz="2000" b="1" dirty="0" smtClean="0">
                <a:latin typeface="Cambria" pitchFamily="18" charset="0"/>
              </a:rPr>
              <a:t>.</a:t>
            </a:r>
          </a:p>
          <a:p>
            <a:pPr marL="457200" indent="-457200" algn="l" rtl="0">
              <a:buFont typeface="+mj-lt"/>
              <a:buAutoNum type="arabicPeriod"/>
            </a:pPr>
            <a:r>
              <a:rPr lang="en-US" sz="2000" b="1" dirty="0" smtClean="0">
                <a:latin typeface="Cambria" pitchFamily="18" charset="0"/>
              </a:rPr>
              <a:t>Insert needle in 45 degree and inspect for blood  return into syringe which mean correct site.</a:t>
            </a:r>
          </a:p>
          <a:p>
            <a:pPr marL="457200" indent="-457200" algn="l" rtl="0">
              <a:buFont typeface="+mj-lt"/>
              <a:buAutoNum type="arabicPeriod"/>
            </a:pPr>
            <a:r>
              <a:rPr lang="en-US" sz="2000" b="1" dirty="0" smtClean="0">
                <a:latin typeface="Cambria" pitchFamily="18" charset="0"/>
              </a:rPr>
              <a:t>Remove </a:t>
            </a:r>
            <a:r>
              <a:rPr lang="en-US" sz="2000" b="1" dirty="0" err="1" smtClean="0">
                <a:latin typeface="Cambria" pitchFamily="18" charset="0"/>
              </a:rPr>
              <a:t>tournique</a:t>
            </a:r>
            <a:r>
              <a:rPr lang="en-US" sz="2000" b="1" dirty="0" smtClean="0">
                <a:latin typeface="Cambria" pitchFamily="18" charset="0"/>
              </a:rPr>
              <a:t> and inject </a:t>
            </a:r>
            <a:r>
              <a:rPr lang="en-US" sz="2000" b="1" dirty="0">
                <a:latin typeface="Cambria" pitchFamily="18" charset="0"/>
              </a:rPr>
              <a:t>medication within amount of time </a:t>
            </a:r>
            <a:r>
              <a:rPr lang="en-US" sz="2000" b="1" dirty="0" smtClean="0">
                <a:latin typeface="Cambria" pitchFamily="18" charset="0"/>
              </a:rPr>
              <a:t>recommended. </a:t>
            </a:r>
            <a:r>
              <a:rPr lang="en-US" sz="2000" b="1" dirty="0">
                <a:latin typeface="Cambria" pitchFamily="18" charset="0"/>
              </a:rPr>
              <a:t>Use watch to time administration</a:t>
            </a:r>
            <a:r>
              <a:rPr lang="en-US" sz="2000" b="1" dirty="0" smtClean="0">
                <a:latin typeface="Cambria" pitchFamily="18" charset="0"/>
              </a:rPr>
              <a:t>.</a:t>
            </a:r>
            <a:endParaRPr lang="en-US" sz="2000" b="1" dirty="0">
              <a:latin typeface="Cambria" pitchFamily="18" charset="0"/>
            </a:endParaRPr>
          </a:p>
          <a:p>
            <a:pPr marL="457200" indent="-457200" algn="l" rtl="0">
              <a:buFont typeface="+mj-lt"/>
              <a:buAutoNum type="arabicPeriod"/>
            </a:pPr>
            <a:r>
              <a:rPr lang="en-US" sz="2000" b="1" dirty="0">
                <a:latin typeface="Cambria" pitchFamily="18" charset="0"/>
              </a:rPr>
              <a:t>After administering bolus, withdraw </a:t>
            </a:r>
            <a:r>
              <a:rPr lang="en-US" sz="2000" b="1" dirty="0" smtClean="0">
                <a:latin typeface="Cambria" pitchFamily="18" charset="0"/>
              </a:rPr>
              <a:t>syringe</a:t>
            </a:r>
          </a:p>
          <a:p>
            <a:pPr marL="457200" indent="-457200" algn="l" rtl="0">
              <a:buFont typeface="+mj-lt"/>
              <a:buAutoNum type="arabicPeriod"/>
            </a:pPr>
            <a:r>
              <a:rPr lang="en-US" sz="2000" b="1" dirty="0" smtClean="0">
                <a:latin typeface="Cambria" pitchFamily="18" charset="0"/>
              </a:rPr>
              <a:t>Dispose </a:t>
            </a:r>
            <a:r>
              <a:rPr lang="en-US" sz="2000" b="1" dirty="0">
                <a:latin typeface="Cambria" pitchFamily="18" charset="0"/>
              </a:rPr>
              <a:t>of </a:t>
            </a:r>
            <a:r>
              <a:rPr lang="en-US" sz="2000" b="1" dirty="0" smtClean="0">
                <a:latin typeface="Cambria" pitchFamily="18" charset="0"/>
              </a:rPr>
              <a:t>covered </a:t>
            </a:r>
            <a:r>
              <a:rPr lang="en-US" sz="2000" b="1" dirty="0">
                <a:latin typeface="Cambria" pitchFamily="18" charset="0"/>
              </a:rPr>
              <a:t>needles and syringes in </a:t>
            </a:r>
            <a:r>
              <a:rPr lang="en-US" sz="2000" b="1" dirty="0" smtClean="0">
                <a:latin typeface="Cambria" pitchFamily="18" charset="0"/>
              </a:rPr>
              <a:t>puncture-proof </a:t>
            </a:r>
            <a:r>
              <a:rPr lang="en-US" sz="2000" b="1" dirty="0">
                <a:latin typeface="Cambria" pitchFamily="18" charset="0"/>
              </a:rPr>
              <a:t>container.</a:t>
            </a:r>
          </a:p>
          <a:p>
            <a:pPr algn="l" rtl="0"/>
            <a:endParaRPr lang="ar-IQ" dirty="0"/>
          </a:p>
        </p:txBody>
      </p:sp>
    </p:spTree>
    <p:extLst>
      <p:ext uri="{BB962C8B-B14F-4D97-AF65-F5344CB8AC3E}">
        <p14:creationId xmlns:p14="http://schemas.microsoft.com/office/powerpoint/2010/main" val="3673350136"/>
      </p:ext>
    </p:extLst>
  </p:cSld>
  <p:clrMapOvr>
    <a:masterClrMapping/>
  </p:clrMapOvr>
  <p:transition>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5"/>
            <a:ext cx="9144000" cy="836711"/>
          </a:xfrm>
          <a:solidFill>
            <a:schemeClr val="bg2"/>
          </a:solidFill>
        </p:spPr>
        <p:style>
          <a:lnRef idx="2">
            <a:schemeClr val="accent1"/>
          </a:lnRef>
          <a:fillRef idx="1">
            <a:schemeClr val="lt1"/>
          </a:fillRef>
          <a:effectRef idx="0">
            <a:schemeClr val="accent1"/>
          </a:effectRef>
          <a:fontRef idx="minor">
            <a:schemeClr val="dk1"/>
          </a:fontRef>
        </p:style>
        <p:txBody>
          <a:bodyPr/>
          <a:lstStyle/>
          <a:p>
            <a:endParaRPr lang="ar-IQ"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cs typeface="+mj-cs"/>
            </a:endParaRPr>
          </a:p>
        </p:txBody>
      </p:sp>
      <p:sp>
        <p:nvSpPr>
          <p:cNvPr id="3" name="مستطيل 2"/>
          <p:cNvSpPr/>
          <p:nvPr/>
        </p:nvSpPr>
        <p:spPr>
          <a:xfrm>
            <a:off x="251520" y="1196752"/>
            <a:ext cx="8892480" cy="369332"/>
          </a:xfrm>
          <a:prstGeom prst="rect">
            <a:avLst/>
          </a:prstGeom>
        </p:spPr>
        <p:txBody>
          <a:bodyPr wrap="square">
            <a:spAutoFit/>
          </a:bodyPr>
          <a:lstStyle/>
          <a:p>
            <a:r>
              <a:rPr lang="en-US" dirty="0">
                <a:solidFill>
                  <a:prstClr val="black"/>
                </a:solidFill>
              </a:rPr>
              <a:t> </a:t>
            </a:r>
            <a:endParaRPr lang="ar-IQ" dirty="0">
              <a:solidFill>
                <a:prstClr val="black"/>
              </a:solidFill>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136" y="1215791"/>
            <a:ext cx="7416823" cy="4536504"/>
          </a:xfrm>
          <a:prstGeom prst="rect">
            <a:avLst/>
          </a:prstGeom>
        </p:spPr>
      </p:pic>
    </p:spTree>
    <p:extLst>
      <p:ext uri="{BB962C8B-B14F-4D97-AF65-F5344CB8AC3E}">
        <p14:creationId xmlns:p14="http://schemas.microsoft.com/office/powerpoint/2010/main" val="195576826"/>
      </p:ext>
    </p:extLst>
  </p:cSld>
  <p:clrMapOvr>
    <a:masterClrMapping/>
  </p:clrMapOvr>
  <p:transition>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714488"/>
          </a:xfrm>
          <a:solidFill>
            <a:schemeClr val="bg2"/>
          </a:solidFill>
        </p:spPr>
        <p:style>
          <a:lnRef idx="2">
            <a:schemeClr val="accent1"/>
          </a:lnRef>
          <a:fillRef idx="1">
            <a:schemeClr val="lt1"/>
          </a:fillRef>
          <a:effectRef idx="0">
            <a:schemeClr val="accent1"/>
          </a:effectRef>
          <a:fontRef idx="minor">
            <a:schemeClr val="dk1"/>
          </a:fontRef>
        </p:style>
        <p:txBody>
          <a:bodyPr/>
          <a:lstStyle/>
          <a:p>
            <a:pPr algn="l"/>
            <a:endParaRPr lang="ar-IQ"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Arial Rounded MT Bold" pitchFamily="34" charset="0"/>
            </a:endParaRPr>
          </a:p>
        </p:txBody>
      </p:sp>
      <p:sp>
        <p:nvSpPr>
          <p:cNvPr id="4" name="Subtitle 3"/>
          <p:cNvSpPr>
            <a:spLocks noGrp="1"/>
          </p:cNvSpPr>
          <p:nvPr>
            <p:ph type="subTitle" idx="1"/>
          </p:nvPr>
        </p:nvSpPr>
        <p:spPr>
          <a:xfrm>
            <a:off x="0" y="1714488"/>
            <a:ext cx="9144000" cy="5143512"/>
          </a:xfrm>
        </p:spPr>
        <p:txBody>
          <a:bodyPr/>
          <a:lstStyle/>
          <a:p>
            <a:endParaRPr lang="en-US" dirty="0" smtClean="0"/>
          </a:p>
          <a:p>
            <a:endParaRPr lang="en-US" sz="6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Arial Rounded MT Bold" pitchFamily="34" charset="0"/>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2132856"/>
            <a:ext cx="6624736" cy="3744416"/>
          </a:xfrm>
          <a:prstGeom prst="rect">
            <a:avLst/>
          </a:prstGeom>
        </p:spPr>
      </p:pic>
    </p:spTree>
    <p:extLst>
      <p:ext uri="{BB962C8B-B14F-4D97-AF65-F5344CB8AC3E}">
        <p14:creationId xmlns:p14="http://schemas.microsoft.com/office/powerpoint/2010/main" val="4171492038"/>
      </p:ext>
    </p:extLst>
  </p:cSld>
  <p:clrMapOvr>
    <a:masterClrMapping/>
  </p:clrMapOvr>
  <p:transition>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857232"/>
          </a:xfrm>
          <a:solidFill>
            <a:schemeClr val="bg2"/>
          </a:solidFill>
        </p:spPr>
        <p:txBody>
          <a:bodyPr/>
          <a:lstStyle/>
          <a:p>
            <a:endParaRPr lang="ar-IQ" dirty="0"/>
          </a:p>
        </p:txBody>
      </p:sp>
      <p:sp>
        <p:nvSpPr>
          <p:cNvPr id="5" name="Content Placeholder 4"/>
          <p:cNvSpPr>
            <a:spLocks noGrp="1"/>
          </p:cNvSpPr>
          <p:nvPr>
            <p:ph idx="1"/>
          </p:nvPr>
        </p:nvSpPr>
        <p:spPr>
          <a:xfrm>
            <a:off x="0" y="857232"/>
            <a:ext cx="9144000" cy="6000768"/>
          </a:xfrm>
        </p:spPr>
        <p:style>
          <a:lnRef idx="2">
            <a:schemeClr val="accent1"/>
          </a:lnRef>
          <a:fillRef idx="1">
            <a:schemeClr val="lt1"/>
          </a:fillRef>
          <a:effectRef idx="0">
            <a:schemeClr val="accent1"/>
          </a:effectRef>
          <a:fontRef idx="minor">
            <a:schemeClr val="dk1"/>
          </a:fontRef>
        </p:style>
        <p:txBody>
          <a:bodyPr>
            <a:normAutofit/>
          </a:bodyPr>
          <a:lstStyle/>
          <a:p>
            <a:pPr lvl="1">
              <a:buNone/>
            </a:pPr>
            <a:endParaRPr lang="en-US" dirty="0" smtClean="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76696877"/>
              </p:ext>
            </p:extLst>
          </p:nvPr>
        </p:nvGraphicFramePr>
        <p:xfrm>
          <a:off x="251520" y="980728"/>
          <a:ext cx="8640960" cy="5694762"/>
        </p:xfrm>
        <a:graphic>
          <a:graphicData uri="http://schemas.openxmlformats.org/drawingml/2006/table">
            <a:tbl>
              <a:tblPr firstRow="1" bandRow="1">
                <a:tableStyleId>{5940675A-B579-460E-94D1-54222C63F5DA}</a:tableStyleId>
              </a:tblPr>
              <a:tblGrid>
                <a:gridCol w="4320480"/>
                <a:gridCol w="4320480"/>
              </a:tblGrid>
              <a:tr h="668711">
                <a:tc>
                  <a:txBody>
                    <a:bodyPr/>
                    <a:lstStyle/>
                    <a:p>
                      <a:pPr marL="0" marR="0" algn="ctr">
                        <a:lnSpc>
                          <a:spcPct val="115000"/>
                        </a:lnSpc>
                        <a:spcBef>
                          <a:spcPts val="0"/>
                        </a:spcBef>
                        <a:spcAft>
                          <a:spcPts val="0"/>
                        </a:spcAft>
                        <a:tabLst>
                          <a:tab pos="-514350" algn="l"/>
                          <a:tab pos="711835" algn="l"/>
                        </a:tabLst>
                      </a:pPr>
                      <a:r>
                        <a:rPr lang="en-US" sz="2800" b="1" u="sng" dirty="0">
                          <a:solidFill>
                            <a:srgbClr val="FF0000"/>
                          </a:solidFill>
                          <a:latin typeface="Cambria" pitchFamily="18" charset="0"/>
                        </a:rPr>
                        <a:t>Signs of  good vein</a:t>
                      </a:r>
                      <a:endParaRPr lang="en-US" sz="2800" b="1" u="sng" dirty="0">
                        <a:solidFill>
                          <a:srgbClr val="FF0000"/>
                        </a:solidFill>
                        <a:latin typeface="Cambria" pitchFamily="18" charset="0"/>
                        <a:ea typeface="Calibri"/>
                        <a:cs typeface="Arial"/>
                      </a:endParaRPr>
                    </a:p>
                  </a:txBody>
                  <a:tcPr marL="68580" marR="68580" marT="0" marB="0"/>
                </a:tc>
                <a:tc>
                  <a:txBody>
                    <a:bodyPr/>
                    <a:lstStyle/>
                    <a:p>
                      <a:pPr marL="0" marR="0" algn="ctr">
                        <a:lnSpc>
                          <a:spcPct val="115000"/>
                        </a:lnSpc>
                        <a:spcBef>
                          <a:spcPts val="0"/>
                        </a:spcBef>
                        <a:spcAft>
                          <a:spcPts val="0"/>
                        </a:spcAft>
                        <a:tabLst>
                          <a:tab pos="-514350" algn="l"/>
                          <a:tab pos="711835" algn="l"/>
                        </a:tabLst>
                      </a:pPr>
                      <a:r>
                        <a:rPr lang="en-US" sz="2800" b="1" u="sng" dirty="0">
                          <a:solidFill>
                            <a:srgbClr val="FF0000"/>
                          </a:solidFill>
                          <a:latin typeface="Cambria" pitchFamily="18" charset="0"/>
                        </a:rPr>
                        <a:t>Veins should you avoid</a:t>
                      </a:r>
                      <a:endParaRPr lang="en-US" sz="2800" b="1" u="sng" dirty="0">
                        <a:solidFill>
                          <a:srgbClr val="FF0000"/>
                        </a:solidFill>
                        <a:latin typeface="Cambria" pitchFamily="18" charset="0"/>
                        <a:ea typeface="Calibri"/>
                        <a:cs typeface="Arial"/>
                      </a:endParaRPr>
                    </a:p>
                  </a:txBody>
                  <a:tcPr marL="68580" marR="68580" marT="0" marB="0"/>
                </a:tc>
              </a:tr>
              <a:tr h="668711">
                <a:tc>
                  <a:txBody>
                    <a:bodyPr/>
                    <a:lstStyle/>
                    <a:p>
                      <a:pPr marL="0" marR="0" algn="ctr">
                        <a:lnSpc>
                          <a:spcPct val="115000"/>
                        </a:lnSpc>
                        <a:spcBef>
                          <a:spcPts val="0"/>
                        </a:spcBef>
                        <a:spcAft>
                          <a:spcPts val="0"/>
                        </a:spcAft>
                        <a:tabLst>
                          <a:tab pos="-514350" algn="l"/>
                          <a:tab pos="711835" algn="l"/>
                        </a:tabLst>
                      </a:pPr>
                      <a:r>
                        <a:rPr lang="en-US" sz="2400" b="1" dirty="0">
                          <a:latin typeface="Cambria" pitchFamily="18" charset="0"/>
                        </a:rPr>
                        <a:t>Bouncy</a:t>
                      </a:r>
                      <a:endParaRPr lang="en-US" sz="2400" b="1" dirty="0">
                        <a:solidFill>
                          <a:schemeClr val="tx1"/>
                        </a:solidFill>
                        <a:latin typeface="Cambria" pitchFamily="18" charset="0"/>
                        <a:ea typeface="Calibri"/>
                        <a:cs typeface="Arial"/>
                      </a:endParaRPr>
                    </a:p>
                  </a:txBody>
                  <a:tcPr marL="68580" marR="68580" marT="0" marB="0"/>
                </a:tc>
                <a:tc>
                  <a:txBody>
                    <a:bodyPr/>
                    <a:lstStyle/>
                    <a:p>
                      <a:pPr marL="0" marR="0" algn="ctr">
                        <a:lnSpc>
                          <a:spcPct val="115000"/>
                        </a:lnSpc>
                        <a:spcBef>
                          <a:spcPts val="0"/>
                        </a:spcBef>
                        <a:spcAft>
                          <a:spcPts val="0"/>
                        </a:spcAft>
                        <a:tabLst>
                          <a:tab pos="-514350" algn="l"/>
                          <a:tab pos="711835" algn="l"/>
                        </a:tabLst>
                      </a:pPr>
                      <a:r>
                        <a:rPr lang="en-US" sz="2400" b="1" dirty="0" err="1">
                          <a:latin typeface="Cambria" pitchFamily="18" charset="0"/>
                        </a:rPr>
                        <a:t>Thromboses</a:t>
                      </a:r>
                      <a:endParaRPr lang="en-US" sz="2400" b="1" dirty="0">
                        <a:solidFill>
                          <a:schemeClr val="tx1"/>
                        </a:solidFill>
                        <a:latin typeface="Cambria" pitchFamily="18" charset="0"/>
                        <a:ea typeface="Calibri"/>
                        <a:cs typeface="Arial"/>
                      </a:endParaRPr>
                    </a:p>
                  </a:txBody>
                  <a:tcPr marL="68580" marR="68580" marT="0" marB="0"/>
                </a:tc>
              </a:tr>
              <a:tr h="668711">
                <a:tc>
                  <a:txBody>
                    <a:bodyPr/>
                    <a:lstStyle/>
                    <a:p>
                      <a:pPr marL="0" marR="0" algn="ctr">
                        <a:lnSpc>
                          <a:spcPct val="115000"/>
                        </a:lnSpc>
                        <a:spcBef>
                          <a:spcPts val="0"/>
                        </a:spcBef>
                        <a:spcAft>
                          <a:spcPts val="0"/>
                        </a:spcAft>
                        <a:tabLst>
                          <a:tab pos="-514350" algn="l"/>
                          <a:tab pos="711835" algn="l"/>
                        </a:tabLst>
                      </a:pPr>
                      <a:r>
                        <a:rPr lang="en-US" sz="2400" b="1" dirty="0">
                          <a:latin typeface="Cambria" pitchFamily="18" charset="0"/>
                        </a:rPr>
                        <a:t>Soft</a:t>
                      </a:r>
                      <a:endParaRPr lang="en-US" sz="2400" b="1" dirty="0">
                        <a:solidFill>
                          <a:schemeClr val="tx1"/>
                        </a:solidFill>
                        <a:latin typeface="Cambria" pitchFamily="18" charset="0"/>
                        <a:ea typeface="Calibri"/>
                        <a:cs typeface="Arial"/>
                      </a:endParaRPr>
                    </a:p>
                  </a:txBody>
                  <a:tcPr marL="68580" marR="68580" marT="0" marB="0"/>
                </a:tc>
                <a:tc>
                  <a:txBody>
                    <a:bodyPr/>
                    <a:lstStyle/>
                    <a:p>
                      <a:pPr marL="0" marR="0" algn="ctr">
                        <a:lnSpc>
                          <a:spcPct val="115000"/>
                        </a:lnSpc>
                        <a:spcBef>
                          <a:spcPts val="0"/>
                        </a:spcBef>
                        <a:spcAft>
                          <a:spcPts val="0"/>
                        </a:spcAft>
                        <a:tabLst>
                          <a:tab pos="-514350" algn="l"/>
                          <a:tab pos="711835" algn="l"/>
                        </a:tabLst>
                      </a:pPr>
                      <a:r>
                        <a:rPr lang="en-US" sz="2400" b="1" dirty="0">
                          <a:latin typeface="Cambria" pitchFamily="18" charset="0"/>
                        </a:rPr>
                        <a:t>Inflamed</a:t>
                      </a:r>
                      <a:endParaRPr lang="en-US" sz="2400" b="1" dirty="0">
                        <a:solidFill>
                          <a:schemeClr val="tx1"/>
                        </a:solidFill>
                        <a:latin typeface="Cambria" pitchFamily="18" charset="0"/>
                        <a:ea typeface="Calibri"/>
                        <a:cs typeface="Arial"/>
                      </a:endParaRPr>
                    </a:p>
                  </a:txBody>
                  <a:tcPr marL="68580" marR="68580" marT="0" marB="0"/>
                </a:tc>
              </a:tr>
              <a:tr h="668711">
                <a:tc>
                  <a:txBody>
                    <a:bodyPr/>
                    <a:lstStyle/>
                    <a:p>
                      <a:pPr marL="0" marR="0" algn="ctr">
                        <a:lnSpc>
                          <a:spcPct val="115000"/>
                        </a:lnSpc>
                        <a:spcBef>
                          <a:spcPts val="0"/>
                        </a:spcBef>
                        <a:spcAft>
                          <a:spcPts val="0"/>
                        </a:spcAft>
                        <a:tabLst>
                          <a:tab pos="-514350" algn="l"/>
                          <a:tab pos="711835" algn="l"/>
                        </a:tabLst>
                      </a:pPr>
                      <a:r>
                        <a:rPr lang="en-US" sz="2400" b="1" dirty="0">
                          <a:latin typeface="Cambria" pitchFamily="18" charset="0"/>
                        </a:rPr>
                        <a:t>Refills when depressed</a:t>
                      </a:r>
                      <a:endParaRPr lang="en-US" sz="2400" b="1" dirty="0">
                        <a:solidFill>
                          <a:schemeClr val="tx1"/>
                        </a:solidFill>
                        <a:latin typeface="Cambria" pitchFamily="18" charset="0"/>
                        <a:ea typeface="Calibri"/>
                        <a:cs typeface="Arial"/>
                      </a:endParaRPr>
                    </a:p>
                  </a:txBody>
                  <a:tcPr marL="68580" marR="68580" marT="0" marB="0"/>
                </a:tc>
                <a:tc>
                  <a:txBody>
                    <a:bodyPr/>
                    <a:lstStyle/>
                    <a:p>
                      <a:pPr marL="0" marR="0" algn="ctr">
                        <a:lnSpc>
                          <a:spcPct val="115000"/>
                        </a:lnSpc>
                        <a:spcBef>
                          <a:spcPts val="0"/>
                        </a:spcBef>
                        <a:spcAft>
                          <a:spcPts val="0"/>
                        </a:spcAft>
                        <a:tabLst>
                          <a:tab pos="-514350" algn="l"/>
                          <a:tab pos="711835" algn="l"/>
                        </a:tabLst>
                      </a:pPr>
                      <a:r>
                        <a:rPr lang="en-US" sz="2400" b="1" dirty="0">
                          <a:latin typeface="Cambria" pitchFamily="18" charset="0"/>
                        </a:rPr>
                        <a:t>Bruised</a:t>
                      </a:r>
                      <a:endParaRPr lang="en-US" sz="2400" b="1" dirty="0">
                        <a:solidFill>
                          <a:schemeClr val="tx1"/>
                        </a:solidFill>
                        <a:latin typeface="Cambria" pitchFamily="18" charset="0"/>
                        <a:ea typeface="Calibri"/>
                        <a:cs typeface="Arial"/>
                      </a:endParaRPr>
                    </a:p>
                  </a:txBody>
                  <a:tcPr marL="68580" marR="68580" marT="0" marB="0"/>
                </a:tc>
              </a:tr>
              <a:tr h="668711">
                <a:tc>
                  <a:txBody>
                    <a:bodyPr/>
                    <a:lstStyle/>
                    <a:p>
                      <a:pPr marL="0" marR="0" algn="ctr">
                        <a:lnSpc>
                          <a:spcPct val="115000"/>
                        </a:lnSpc>
                        <a:spcBef>
                          <a:spcPts val="0"/>
                        </a:spcBef>
                        <a:spcAft>
                          <a:spcPts val="0"/>
                        </a:spcAft>
                        <a:tabLst>
                          <a:tab pos="-514350" algn="l"/>
                          <a:tab pos="711835" algn="l"/>
                        </a:tabLst>
                      </a:pPr>
                      <a:r>
                        <a:rPr lang="en-US" sz="2400" b="1" dirty="0">
                          <a:latin typeface="Cambria" pitchFamily="18" charset="0"/>
                        </a:rPr>
                        <a:t>Visible</a:t>
                      </a:r>
                      <a:endParaRPr lang="en-US" sz="2400" b="1" dirty="0">
                        <a:solidFill>
                          <a:schemeClr val="tx1"/>
                        </a:solidFill>
                        <a:latin typeface="Cambria" pitchFamily="18" charset="0"/>
                        <a:ea typeface="Calibri"/>
                        <a:cs typeface="Arial"/>
                      </a:endParaRPr>
                    </a:p>
                  </a:txBody>
                  <a:tcPr marL="68580" marR="68580" marT="0" marB="0"/>
                </a:tc>
                <a:tc>
                  <a:txBody>
                    <a:bodyPr/>
                    <a:lstStyle/>
                    <a:p>
                      <a:pPr marL="0" marR="0" algn="ctr">
                        <a:lnSpc>
                          <a:spcPct val="115000"/>
                        </a:lnSpc>
                        <a:spcBef>
                          <a:spcPts val="0"/>
                        </a:spcBef>
                        <a:spcAft>
                          <a:spcPts val="0"/>
                        </a:spcAft>
                        <a:tabLst>
                          <a:tab pos="-514350" algn="l"/>
                          <a:tab pos="711835" algn="l"/>
                        </a:tabLst>
                      </a:pPr>
                      <a:r>
                        <a:rPr lang="en-US" sz="2400" b="1" dirty="0">
                          <a:latin typeface="Cambria" pitchFamily="18" charset="0"/>
                        </a:rPr>
                        <a:t>Thin</a:t>
                      </a:r>
                      <a:endParaRPr lang="en-US" sz="2400" b="1" dirty="0">
                        <a:solidFill>
                          <a:schemeClr val="tx1"/>
                        </a:solidFill>
                        <a:latin typeface="Cambria" pitchFamily="18" charset="0"/>
                        <a:ea typeface="Calibri"/>
                        <a:cs typeface="Arial"/>
                      </a:endParaRPr>
                    </a:p>
                  </a:txBody>
                  <a:tcPr marL="68580" marR="68580" marT="0" marB="0"/>
                </a:tc>
              </a:tr>
              <a:tr h="668711">
                <a:tc>
                  <a:txBody>
                    <a:bodyPr/>
                    <a:lstStyle/>
                    <a:p>
                      <a:pPr marL="0" marR="0" algn="ctr">
                        <a:lnSpc>
                          <a:spcPct val="115000"/>
                        </a:lnSpc>
                        <a:spcBef>
                          <a:spcPts val="0"/>
                        </a:spcBef>
                        <a:spcAft>
                          <a:spcPts val="0"/>
                        </a:spcAft>
                        <a:tabLst>
                          <a:tab pos="-514350" algn="l"/>
                          <a:tab pos="711835" algn="l"/>
                        </a:tabLst>
                      </a:pPr>
                      <a:r>
                        <a:rPr lang="en-US" sz="2400" b="1" dirty="0">
                          <a:latin typeface="Cambria" pitchFamily="18" charset="0"/>
                        </a:rPr>
                        <a:t>Has a large lumen</a:t>
                      </a:r>
                      <a:endParaRPr lang="en-US" sz="2400" b="1" dirty="0">
                        <a:solidFill>
                          <a:schemeClr val="tx1"/>
                        </a:solidFill>
                        <a:latin typeface="Cambria" pitchFamily="18" charset="0"/>
                        <a:ea typeface="Calibri"/>
                        <a:cs typeface="Arial"/>
                      </a:endParaRPr>
                    </a:p>
                  </a:txBody>
                  <a:tcPr marL="68580" marR="68580" marT="0" marB="0"/>
                </a:tc>
                <a:tc>
                  <a:txBody>
                    <a:bodyPr/>
                    <a:lstStyle/>
                    <a:p>
                      <a:pPr marL="0" marR="0" algn="ctr">
                        <a:lnSpc>
                          <a:spcPct val="115000"/>
                        </a:lnSpc>
                        <a:spcBef>
                          <a:spcPts val="0"/>
                        </a:spcBef>
                        <a:spcAft>
                          <a:spcPts val="0"/>
                        </a:spcAft>
                        <a:tabLst>
                          <a:tab pos="-514350" algn="l"/>
                          <a:tab pos="711835" algn="l"/>
                        </a:tabLst>
                      </a:pPr>
                      <a:r>
                        <a:rPr lang="en-US" sz="2400" b="1" dirty="0">
                          <a:latin typeface="Cambria" pitchFamily="18" charset="0"/>
                        </a:rPr>
                        <a:t>Near bony prominences</a:t>
                      </a:r>
                      <a:endParaRPr lang="en-US" sz="2400" b="1" dirty="0">
                        <a:solidFill>
                          <a:schemeClr val="tx1"/>
                        </a:solidFill>
                        <a:latin typeface="Cambria" pitchFamily="18" charset="0"/>
                        <a:ea typeface="Calibri"/>
                        <a:cs typeface="Arial"/>
                      </a:endParaRPr>
                    </a:p>
                  </a:txBody>
                  <a:tcPr marL="68580" marR="68580" marT="0" marB="0"/>
                </a:tc>
              </a:tr>
              <a:tr h="802178">
                <a:tc>
                  <a:txBody>
                    <a:bodyPr/>
                    <a:lstStyle/>
                    <a:p>
                      <a:pPr marL="0" marR="0" algn="ctr">
                        <a:lnSpc>
                          <a:spcPct val="115000"/>
                        </a:lnSpc>
                        <a:spcBef>
                          <a:spcPts val="0"/>
                        </a:spcBef>
                        <a:spcAft>
                          <a:spcPts val="0"/>
                        </a:spcAft>
                        <a:tabLst>
                          <a:tab pos="-514350" algn="l"/>
                          <a:tab pos="711835" algn="l"/>
                        </a:tabLst>
                      </a:pPr>
                      <a:r>
                        <a:rPr lang="en-US" sz="2400" b="1">
                          <a:latin typeface="Cambria" pitchFamily="18" charset="0"/>
                        </a:rPr>
                        <a:t>Straight</a:t>
                      </a:r>
                      <a:endParaRPr lang="en-US" sz="2400" b="1">
                        <a:solidFill>
                          <a:schemeClr val="tx1"/>
                        </a:solidFill>
                        <a:latin typeface="Cambria" pitchFamily="18" charset="0"/>
                        <a:ea typeface="Calibri"/>
                        <a:cs typeface="Arial"/>
                      </a:endParaRPr>
                    </a:p>
                  </a:txBody>
                  <a:tcPr marL="68580" marR="68580" marT="0" marB="0"/>
                </a:tc>
                <a:tc>
                  <a:txBody>
                    <a:bodyPr/>
                    <a:lstStyle/>
                    <a:p>
                      <a:pPr marL="0" marR="0" algn="ctr">
                        <a:lnSpc>
                          <a:spcPct val="115000"/>
                        </a:lnSpc>
                        <a:spcBef>
                          <a:spcPts val="0"/>
                        </a:spcBef>
                        <a:spcAft>
                          <a:spcPts val="0"/>
                        </a:spcAft>
                        <a:tabLst>
                          <a:tab pos="-514350" algn="l"/>
                          <a:tab pos="711835" algn="l"/>
                        </a:tabLst>
                      </a:pPr>
                      <a:r>
                        <a:rPr lang="en-US" sz="2400" b="1" dirty="0">
                          <a:latin typeface="Cambria" pitchFamily="18" charset="0"/>
                        </a:rPr>
                        <a:t>Areas or sites of infection, edema or phlebitis</a:t>
                      </a:r>
                      <a:endParaRPr lang="en-US" sz="2400" b="1" dirty="0">
                        <a:solidFill>
                          <a:schemeClr val="tx1"/>
                        </a:solidFill>
                        <a:latin typeface="Cambria" pitchFamily="18" charset="0"/>
                        <a:ea typeface="Calibri"/>
                        <a:cs typeface="Arial"/>
                      </a:endParaRPr>
                    </a:p>
                  </a:txBody>
                  <a:tcPr marL="68580" marR="68580" marT="0" marB="0"/>
                </a:tc>
              </a:tr>
              <a:tr h="802178">
                <a:tc>
                  <a:txBody>
                    <a:bodyPr/>
                    <a:lstStyle/>
                    <a:p>
                      <a:pPr marL="0" marR="0" algn="ctr">
                        <a:lnSpc>
                          <a:spcPct val="115000"/>
                        </a:lnSpc>
                        <a:spcBef>
                          <a:spcPts val="0"/>
                        </a:spcBef>
                        <a:spcAft>
                          <a:spcPts val="0"/>
                        </a:spcAft>
                        <a:tabLst>
                          <a:tab pos="-514350" algn="l"/>
                          <a:tab pos="711835" algn="l"/>
                        </a:tabLst>
                      </a:pPr>
                      <a:r>
                        <a:rPr lang="en-US" sz="2400" b="1">
                          <a:latin typeface="Cambria" pitchFamily="18" charset="0"/>
                        </a:rPr>
                        <a:t>Easily palpable</a:t>
                      </a:r>
                      <a:endParaRPr lang="en-US" sz="2400" b="1">
                        <a:solidFill>
                          <a:schemeClr val="tx1"/>
                        </a:solidFill>
                        <a:latin typeface="Cambria" pitchFamily="18" charset="0"/>
                        <a:ea typeface="Calibri"/>
                        <a:cs typeface="Arial"/>
                      </a:endParaRPr>
                    </a:p>
                  </a:txBody>
                  <a:tcPr marL="68580" marR="68580" marT="0" marB="0"/>
                </a:tc>
                <a:tc>
                  <a:txBody>
                    <a:bodyPr/>
                    <a:lstStyle/>
                    <a:p>
                      <a:pPr marL="0" marR="0" algn="ctr">
                        <a:lnSpc>
                          <a:spcPct val="115000"/>
                        </a:lnSpc>
                        <a:spcBef>
                          <a:spcPts val="0"/>
                        </a:spcBef>
                        <a:spcAft>
                          <a:spcPts val="0"/>
                        </a:spcAft>
                        <a:tabLst>
                          <a:tab pos="-514350" algn="l"/>
                          <a:tab pos="711835" algn="l"/>
                        </a:tabLst>
                      </a:pPr>
                      <a:r>
                        <a:rPr lang="en-US" sz="2400" b="1" dirty="0">
                          <a:latin typeface="Cambria" pitchFamily="18" charset="0"/>
                        </a:rPr>
                        <a:t>Have undergone multiple previous punctures.</a:t>
                      </a:r>
                      <a:endParaRPr lang="en-US" sz="2400" b="1" dirty="0">
                        <a:solidFill>
                          <a:schemeClr val="tx1"/>
                        </a:solidFill>
                        <a:latin typeface="Cambria" pitchFamily="18" charset="0"/>
                        <a:ea typeface="Calibri"/>
                        <a:cs typeface="Arial"/>
                      </a:endParaRPr>
                    </a:p>
                  </a:txBody>
                  <a:tcPr marL="68580" marR="68580" marT="0" marB="0"/>
                </a:tc>
              </a:tr>
            </a:tbl>
          </a:graphicData>
        </a:graphic>
      </p:graphicFrame>
    </p:spTree>
  </p:cSld>
  <p:clrMapOvr>
    <a:masterClrMapping/>
  </p:clrMapOvr>
  <p:transition>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714488"/>
          </a:xfrm>
          <a:solidFill>
            <a:schemeClr val="bg2"/>
          </a:solidFill>
        </p:spPr>
        <p:style>
          <a:lnRef idx="2">
            <a:schemeClr val="accent1"/>
          </a:lnRef>
          <a:fillRef idx="1">
            <a:schemeClr val="lt1"/>
          </a:fillRef>
          <a:effectRef idx="0">
            <a:schemeClr val="accent1"/>
          </a:effectRef>
          <a:fontRef idx="minor">
            <a:schemeClr val="dk1"/>
          </a:fontRef>
        </p:style>
        <p:txBody>
          <a:bodyPr/>
          <a:lstStyle/>
          <a:p>
            <a:pPr algn="l"/>
            <a:endParaRPr lang="ar-IQ"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Arial Rounded MT Bold" pitchFamily="34" charset="0"/>
            </a:endParaRPr>
          </a:p>
        </p:txBody>
      </p:sp>
      <p:sp>
        <p:nvSpPr>
          <p:cNvPr id="4" name="Subtitle 3"/>
          <p:cNvSpPr>
            <a:spLocks noGrp="1"/>
          </p:cNvSpPr>
          <p:nvPr>
            <p:ph type="subTitle" idx="1"/>
          </p:nvPr>
        </p:nvSpPr>
        <p:spPr>
          <a:xfrm>
            <a:off x="0" y="1714488"/>
            <a:ext cx="9144000" cy="5143512"/>
          </a:xfrm>
        </p:spPr>
        <p:txBody>
          <a:bodyPr/>
          <a:lstStyle/>
          <a:p>
            <a:endParaRPr lang="en-US" dirty="0" smtClean="0"/>
          </a:p>
          <a:p>
            <a:endParaRPr lang="en-US" sz="6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Arial Rounded MT Bold" pitchFamily="34" charset="0"/>
            </a:endParaRPr>
          </a:p>
          <a:p>
            <a:r>
              <a:rPr lang="en-US" sz="6000"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Arial Rounded MT Bold" pitchFamily="34" charset="0"/>
              </a:rPr>
              <a:t>Cannulation</a:t>
            </a:r>
            <a:r>
              <a:rPr lang="en-US" dirty="0" smtClean="0"/>
              <a:t> </a:t>
            </a:r>
            <a:endParaRPr lang="en-US" dirty="0"/>
          </a:p>
        </p:txBody>
      </p:sp>
    </p:spTree>
    <p:extLst>
      <p:ext uri="{BB962C8B-B14F-4D97-AF65-F5344CB8AC3E}">
        <p14:creationId xmlns:p14="http://schemas.microsoft.com/office/powerpoint/2010/main" val="1572733440"/>
      </p:ext>
    </p:extLst>
  </p:cSld>
  <p:clrMapOvr>
    <a:masterClrMapping/>
  </p:clrMapOvr>
  <p:transition>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00108"/>
          </a:xfrm>
          <a:solidFill>
            <a:schemeClr val="bg2"/>
          </a:solidFill>
        </p:spPr>
        <p:txBody>
          <a:bodyPr>
            <a:normAutofit/>
          </a:bodyPr>
          <a:lstStyle/>
          <a:p>
            <a:r>
              <a:rPr lang="en-US" sz="4800" b="1" u="sng" dirty="0">
                <a:latin typeface="Cambria" pitchFamily="18" charset="0"/>
              </a:rPr>
              <a:t>Intravenous </a:t>
            </a:r>
            <a:r>
              <a:rPr lang="en-US" sz="4800" b="1" u="sng" dirty="0" smtClean="0">
                <a:latin typeface="Cambria" pitchFamily="18" charset="0"/>
              </a:rPr>
              <a:t>cannula</a:t>
            </a:r>
            <a:endParaRPr lang="ar-IQ" sz="48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endParaRPr>
          </a:p>
        </p:txBody>
      </p:sp>
      <p:sp>
        <p:nvSpPr>
          <p:cNvPr id="5" name="Content Placeholder 4"/>
          <p:cNvSpPr>
            <a:spLocks noGrp="1"/>
          </p:cNvSpPr>
          <p:nvPr>
            <p:ph idx="1"/>
          </p:nvPr>
        </p:nvSpPr>
        <p:spPr>
          <a:xfrm>
            <a:off x="0" y="1000108"/>
            <a:ext cx="9144000" cy="6215082"/>
          </a:xfrm>
        </p:spPr>
        <p:style>
          <a:lnRef idx="2">
            <a:schemeClr val="accent1"/>
          </a:lnRef>
          <a:fillRef idx="1">
            <a:schemeClr val="lt1"/>
          </a:fillRef>
          <a:effectRef idx="0">
            <a:schemeClr val="accent1"/>
          </a:effectRef>
          <a:fontRef idx="minor">
            <a:schemeClr val="dk1"/>
          </a:fontRef>
        </p:style>
        <p:txBody>
          <a:bodyPr/>
          <a:lstStyle/>
          <a:p>
            <a:pPr algn="l" rtl="0">
              <a:buNone/>
            </a:pPr>
            <a:endParaRPr lang="en-US" b="1" u="sng" dirty="0" smtClean="0"/>
          </a:p>
          <a:p>
            <a:pPr algn="l" rtl="0">
              <a:buNone/>
            </a:pPr>
            <a:r>
              <a:rPr lang="en-US" sz="3600" dirty="0" smtClean="0">
                <a:latin typeface="Cambria" pitchFamily="18" charset="0"/>
                <a:cs typeface="+mj-cs"/>
              </a:rPr>
              <a:t>Is a tube that can be inserted into a vein, primarily for the administration of intravenous fluids, obtaining blood samples and for administering medications.</a:t>
            </a:r>
          </a:p>
          <a:p>
            <a:pPr algn="l" rtl="0" fontAlgn="base">
              <a:buNone/>
            </a:pPr>
            <a:endParaRPr lang="en-US" dirty="0" smtClean="0"/>
          </a:p>
        </p:txBody>
      </p:sp>
      <p:pic>
        <p:nvPicPr>
          <p:cNvPr id="4" name="Picture 3" descr="images (35).jpg"/>
          <p:cNvPicPr/>
          <p:nvPr/>
        </p:nvPicPr>
        <p:blipFill>
          <a:blip r:embed="rId2" cstate="print"/>
          <a:stretch>
            <a:fillRect/>
          </a:stretch>
        </p:blipFill>
        <p:spPr>
          <a:xfrm>
            <a:off x="2000232" y="3929066"/>
            <a:ext cx="5219700" cy="250033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34307802"/>
      </p:ext>
    </p:extLst>
  </p:cSld>
  <p:clrMapOvr>
    <a:masterClrMapping/>
  </p:clrMapOvr>
  <p:transition>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14422"/>
          </a:xfrm>
          <a:solidFill>
            <a:schemeClr val="bg2"/>
          </a:solidFill>
        </p:spPr>
        <p:txBody>
          <a:bodyPr>
            <a:noAutofit/>
          </a:bodyPr>
          <a:lstStyle/>
          <a:p>
            <a:r>
              <a:rPr lang="en-US" b="1" u="sng" dirty="0" smtClean="0">
                <a:latin typeface="Cambria" pitchFamily="18" charset="0"/>
              </a:rPr>
              <a:t/>
            </a:r>
            <a:br>
              <a:rPr lang="en-US" b="1" u="sng" dirty="0" smtClean="0">
                <a:latin typeface="Cambria" pitchFamily="18" charset="0"/>
              </a:rPr>
            </a:br>
            <a:r>
              <a:rPr lang="en-US" b="1" u="sng"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t>Indications</a:t>
            </a:r>
            <a:r>
              <a:rPr lang="en-US"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t/>
            </a:r>
            <a:br>
              <a:rPr lang="en-US"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br>
            <a:endParaRPr lang="ar-IQ"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latin typeface="Cambria" pitchFamily="18" charset="0"/>
            </a:endParaRPr>
          </a:p>
        </p:txBody>
      </p:sp>
      <p:sp>
        <p:nvSpPr>
          <p:cNvPr id="3" name="عنصر نائب للمحتوى 2"/>
          <p:cNvSpPr>
            <a:spLocks noGrp="1"/>
          </p:cNvSpPr>
          <p:nvPr>
            <p:ph idx="1"/>
          </p:nvPr>
        </p:nvSpPr>
        <p:spPr>
          <a:xfrm>
            <a:off x="0" y="1214422"/>
            <a:ext cx="9144000" cy="5643578"/>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742950" lvl="0" indent="-742950" algn="l" rtl="0">
              <a:buFont typeface="+mj-lt"/>
              <a:buAutoNum type="arabicPeriod"/>
            </a:pPr>
            <a:r>
              <a:rPr lang="en-US" sz="4400" dirty="0" smtClean="0">
                <a:latin typeface="Cambria" pitchFamily="18" charset="0"/>
              </a:rPr>
              <a:t>Fluid and electrolyte replacement.</a:t>
            </a:r>
          </a:p>
          <a:p>
            <a:pPr marL="742950" lvl="0" indent="-742950" algn="l" rtl="0">
              <a:buFont typeface="+mj-lt"/>
              <a:buAutoNum type="arabicPeriod"/>
            </a:pPr>
            <a:r>
              <a:rPr lang="en-US" sz="4400" dirty="0" smtClean="0">
                <a:latin typeface="Cambria" pitchFamily="18" charset="0"/>
              </a:rPr>
              <a:t>Administration of medications.</a:t>
            </a:r>
          </a:p>
          <a:p>
            <a:pPr marL="742950" lvl="0" indent="-742950" algn="l" rtl="0">
              <a:buFont typeface="+mj-lt"/>
              <a:buAutoNum type="arabicPeriod"/>
            </a:pPr>
            <a:r>
              <a:rPr lang="en-US" sz="4400" dirty="0" smtClean="0">
                <a:latin typeface="Cambria" pitchFamily="18" charset="0"/>
              </a:rPr>
              <a:t>Administration of blood/blood product.</a:t>
            </a:r>
          </a:p>
          <a:p>
            <a:pPr marL="742950" lvl="0" indent="-742950" algn="l" rtl="0">
              <a:buFont typeface="+mj-lt"/>
              <a:buAutoNum type="arabicPeriod"/>
            </a:pPr>
            <a:r>
              <a:rPr lang="en-US" sz="4400" dirty="0" smtClean="0">
                <a:latin typeface="Cambria" pitchFamily="18" charset="0"/>
              </a:rPr>
              <a:t>Administration of Total </a:t>
            </a:r>
            <a:r>
              <a:rPr lang="en-US" sz="4400" dirty="0" err="1" smtClean="0">
                <a:latin typeface="Cambria" pitchFamily="18" charset="0"/>
              </a:rPr>
              <a:t>Parenteral</a:t>
            </a:r>
            <a:r>
              <a:rPr lang="en-US" sz="4400" dirty="0" smtClean="0">
                <a:latin typeface="Cambria" pitchFamily="18" charset="0"/>
              </a:rPr>
              <a:t> Nutrition.</a:t>
            </a:r>
          </a:p>
          <a:p>
            <a:pPr marL="742950" lvl="0" indent="-742950" algn="l" rtl="0">
              <a:buFont typeface="+mj-lt"/>
              <a:buAutoNum type="arabicPeriod"/>
            </a:pPr>
            <a:r>
              <a:rPr lang="en-US" sz="4400" dirty="0" smtClean="0">
                <a:latin typeface="Cambria" pitchFamily="18" charset="0"/>
              </a:rPr>
              <a:t>Blood sampling.</a:t>
            </a:r>
          </a:p>
          <a:p>
            <a:r>
              <a:rPr lang="en-US" sz="4400" dirty="0" smtClean="0"/>
              <a:t> </a:t>
            </a:r>
          </a:p>
          <a:p>
            <a:pPr algn="l" rtl="0">
              <a:buNone/>
            </a:pPr>
            <a:endParaRPr lang="ar-IQ" sz="4400" dirty="0">
              <a:cs typeface="+mj-cs"/>
            </a:endParaRPr>
          </a:p>
        </p:txBody>
      </p:sp>
    </p:spTree>
    <p:extLst>
      <p:ext uri="{BB962C8B-B14F-4D97-AF65-F5344CB8AC3E}">
        <p14:creationId xmlns:p14="http://schemas.microsoft.com/office/powerpoint/2010/main" val="867607509"/>
      </p:ext>
    </p:extLst>
  </p:cSld>
  <p:clrMapOvr>
    <a:masterClrMapping/>
  </p:clrMapOvr>
  <p:transition>
    <p:push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2"/>
          </a:solidFill>
        </p:spPr>
        <p:txBody>
          <a:bodyPr>
            <a:normAutofit/>
          </a:bodyPr>
          <a:lstStyle/>
          <a:p>
            <a:pPr lvl="0"/>
            <a:r>
              <a:rPr lang="en-US" b="1" u="sng" dirty="0" smtClean="0">
                <a:solidFill>
                  <a:srgbClr val="000000"/>
                </a:solidFill>
                <a:latin typeface="Cambria" pitchFamily="18" charset="0"/>
                <a:ea typeface="Calibri" pitchFamily="34" charset="0"/>
                <a:cs typeface="Times New Roman" pitchFamily="18" charset="0"/>
              </a:rPr>
              <a:t>Size of intravenous cannula </a:t>
            </a:r>
            <a:endParaRPr lang="ar-IQ" dirty="0">
              <a:latin typeface="Cambria" pitchFamily="18" charset="0"/>
            </a:endParaRPr>
          </a:p>
        </p:txBody>
      </p:sp>
      <p:sp>
        <p:nvSpPr>
          <p:cNvPr id="3073" name="Rectangle 1"/>
          <p:cNvSpPr>
            <a:spLocks noGrp="1" noChangeArrowheads="1"/>
          </p:cNvSpPr>
          <p:nvPr>
            <p:ph idx="1"/>
          </p:nvPr>
        </p:nvSpPr>
        <p:spPr bwMode="auto">
          <a:xfrm>
            <a:off x="0" y="1484787"/>
            <a:ext cx="8826904"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lvl="0" indent="0" algn="l" rtl="0" eaLnBrk="0" fontAlgn="base" hangingPunct="0">
              <a:spcBef>
                <a:spcPct val="0"/>
              </a:spcBef>
              <a:spcAft>
                <a:spcPct val="0"/>
              </a:spcAft>
              <a:buNone/>
              <a:tabLst>
                <a:tab pos="3689350" algn="l"/>
              </a:tabLst>
            </a:pPr>
            <a:r>
              <a:rPr kumimoji="0" lang="en-US" sz="2800" b="0" i="0" u="none" strike="noStrike" cap="none" normalizeH="0" baseline="0" dirty="0" smtClean="0">
                <a:ln>
                  <a:noFill/>
                </a:ln>
                <a:solidFill>
                  <a:schemeClr val="tx1"/>
                </a:solidFill>
                <a:effectLst/>
                <a:latin typeface="Cambria" pitchFamily="18" charset="0"/>
                <a:ea typeface="BatangChe" pitchFamily="49" charset="-127"/>
                <a:cs typeface="Arial" pitchFamily="34" charset="0"/>
              </a:rPr>
              <a:t>Cannula come in various colors, which correspond to the size of the “tube”. The size needed depends on what it to be</a:t>
            </a:r>
            <a:r>
              <a:rPr lang="en-US" sz="2800" dirty="0" smtClean="0">
                <a:latin typeface="Cambria" pitchFamily="18" charset="0"/>
                <a:ea typeface="BatangChe" pitchFamily="49" charset="-127"/>
                <a:cs typeface="Arial" pitchFamily="34" charset="0"/>
              </a:rPr>
              <a:t> infused e.g. colloid, crystalloid, blood products </a:t>
            </a:r>
            <a:endParaRPr kumimoji="0" lang="en-US" sz="2800" b="0" i="0" u="none" strike="noStrike" cap="none" normalizeH="0" baseline="0" dirty="0" smtClean="0">
              <a:ln>
                <a:noFill/>
              </a:ln>
              <a:solidFill>
                <a:schemeClr val="tx1"/>
              </a:solidFill>
              <a:effectLst/>
              <a:latin typeface="Cambria" pitchFamily="18" charset="0"/>
              <a:ea typeface="BatangChe" pitchFamily="49" charset="-127"/>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89350" algn="l"/>
              </a:tabLst>
            </a:pPr>
            <a:r>
              <a:rPr kumimoji="0" lang="en-US" sz="2800" b="0" i="0" u="none" strike="noStrike" cap="none" normalizeH="0" baseline="0" dirty="0" smtClean="0">
                <a:ln>
                  <a:noFill/>
                </a:ln>
                <a:solidFill>
                  <a:schemeClr val="tx1"/>
                </a:solidFill>
                <a:effectLst/>
                <a:latin typeface="Cambria" pitchFamily="18" charset="0"/>
                <a:ea typeface="BatangChe" pitchFamily="49" charset="-127"/>
                <a:cs typeface="Arial" pitchFamily="34" charset="0"/>
              </a:rPr>
              <a:t>or medications; or at the rate the infusion is to run.</a:t>
            </a:r>
          </a:p>
          <a:p>
            <a:pPr marL="0" marR="0" lvl="0" indent="0" algn="l" defTabSz="914400" rtl="0" eaLnBrk="0" fontAlgn="base" latinLnBrk="0" hangingPunct="0">
              <a:lnSpc>
                <a:spcPct val="100000"/>
              </a:lnSpc>
              <a:spcBef>
                <a:spcPct val="0"/>
              </a:spcBef>
              <a:spcAft>
                <a:spcPct val="0"/>
              </a:spcAft>
              <a:buClrTx/>
              <a:buSzTx/>
              <a:buFontTx/>
              <a:buNone/>
              <a:tabLst>
                <a:tab pos="3689350" algn="l"/>
              </a:tabLst>
            </a:pPr>
            <a:r>
              <a:rPr kumimoji="0" lang="en-US" sz="2800" b="0" i="0" u="none" strike="noStrike" cap="none" normalizeH="0" baseline="0" dirty="0" smtClean="0">
                <a:ln>
                  <a:noFill/>
                </a:ln>
                <a:solidFill>
                  <a:schemeClr val="tx1"/>
                </a:solidFill>
                <a:effectLst/>
                <a:latin typeface="Cambria" pitchFamily="18" charset="0"/>
                <a:ea typeface="BatangChe" pitchFamily="49" charset="-127"/>
                <a:cs typeface="Arial" pitchFamily="34" charset="0"/>
              </a:rPr>
              <a:t> </a:t>
            </a:r>
          </a:p>
          <a:p>
            <a:pPr marL="0" indent="0" algn="l" rtl="0" eaLnBrk="0" fontAlgn="base" hangingPunct="0">
              <a:spcBef>
                <a:spcPct val="0"/>
              </a:spcBef>
              <a:spcAft>
                <a:spcPct val="0"/>
              </a:spcAft>
              <a:buNone/>
              <a:tabLst>
                <a:tab pos="3689350" algn="l"/>
              </a:tabLst>
            </a:pPr>
            <a:r>
              <a:rPr kumimoji="0" lang="en-US" sz="2800" b="0" i="0" u="none" strike="noStrike" cap="none" normalizeH="0" baseline="0" dirty="0" smtClean="0">
                <a:ln>
                  <a:noFill/>
                </a:ln>
                <a:solidFill>
                  <a:schemeClr val="tx1"/>
                </a:solidFill>
                <a:effectLst/>
                <a:latin typeface="Cambria" pitchFamily="18" charset="0"/>
                <a:ea typeface="BatangChe" pitchFamily="49" charset="-127"/>
                <a:cs typeface="Arial" pitchFamily="34" charset="0"/>
              </a:rPr>
              <a:t> The other factor </a:t>
            </a:r>
            <a:r>
              <a:rPr lang="en-US" sz="2800" dirty="0" smtClean="0">
                <a:latin typeface="Cambria" pitchFamily="18" charset="0"/>
                <a:ea typeface="BatangChe" pitchFamily="49" charset="-127"/>
                <a:cs typeface="Arial" pitchFamily="34" charset="0"/>
              </a:rPr>
              <a:t>which could determine which size to use is the patients veins e.g. you may only get a small blue cannula into </a:t>
            </a:r>
            <a:r>
              <a:rPr lang="en-US" sz="2800" dirty="0">
                <a:latin typeface="Cambria" pitchFamily="18" charset="0"/>
                <a:ea typeface="BatangChe" pitchFamily="49" charset="-127"/>
                <a:cs typeface="Arial" pitchFamily="34" charset="0"/>
              </a:rPr>
              <a:t>an elderly patient who has spindly </a:t>
            </a:r>
            <a:r>
              <a:rPr lang="en-US" sz="2800" dirty="0" smtClean="0">
                <a:latin typeface="Cambria" pitchFamily="18" charset="0"/>
                <a:ea typeface="BatangChe" pitchFamily="49" charset="-127"/>
                <a:cs typeface="Arial" pitchFamily="34" charset="0"/>
              </a:rPr>
              <a:t>veins.</a:t>
            </a:r>
            <a:endParaRPr lang="en-US" sz="2800" dirty="0">
              <a:latin typeface="Cambria" pitchFamily="18" charset="0"/>
              <a:ea typeface="BatangChe" pitchFamily="49" charset="-127"/>
              <a:cs typeface="Arial" pitchFamily="34" charset="0"/>
            </a:endParaRPr>
          </a:p>
          <a:p>
            <a:pPr marL="0" lvl="0" indent="0" algn="l" rtl="0" eaLnBrk="0" fontAlgn="base" hangingPunct="0">
              <a:spcBef>
                <a:spcPct val="0"/>
              </a:spcBef>
              <a:spcAft>
                <a:spcPct val="0"/>
              </a:spcAft>
              <a:buNone/>
              <a:tabLst>
                <a:tab pos="3689350" algn="l"/>
              </a:tabLst>
            </a:pPr>
            <a:endParaRPr lang="en-US" sz="2800" dirty="0" smtClean="0">
              <a:latin typeface="Cambria" pitchFamily="18" charset="0"/>
              <a:ea typeface="BatangChe" pitchFamily="49" charset="-127"/>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89350" algn="l"/>
              </a:tabLst>
            </a:pPr>
            <a:endParaRPr kumimoji="0" lang="en-US" sz="2400" b="0" i="0" u="none" strike="noStrike" cap="none" normalizeH="0" baseline="0" dirty="0" smtClean="0">
              <a:ln>
                <a:noFill/>
              </a:ln>
              <a:solidFill>
                <a:schemeClr val="tx1"/>
              </a:solidFill>
              <a:effectLst/>
              <a:latin typeface="Arial Rounded MT Bold" pitchFamily="34" charset="0"/>
              <a:ea typeface="BatangChe" pitchFamily="49" charset="-127"/>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89350" algn="l"/>
              </a:tabLst>
            </a:pPr>
            <a:r>
              <a:rPr kumimoji="0" lang="en-US" sz="2400" b="0" i="0" u="none" strike="noStrike" cap="none" normalizeH="0" baseline="0" dirty="0" smtClean="0">
                <a:ln>
                  <a:noFill/>
                </a:ln>
                <a:solidFill>
                  <a:schemeClr val="tx1"/>
                </a:solidFill>
                <a:effectLst/>
                <a:latin typeface="Arial Rounded MT Bold" pitchFamily="34" charset="0"/>
                <a:ea typeface="BatangChe" pitchFamily="49" charset="-127"/>
                <a:cs typeface="Arial" pitchFamily="34" charset="0"/>
              </a:rPr>
              <a:t> </a:t>
            </a:r>
          </a:p>
        </p:txBody>
      </p:sp>
    </p:spTree>
    <p:extLst>
      <p:ext uri="{BB962C8B-B14F-4D97-AF65-F5344CB8AC3E}">
        <p14:creationId xmlns:p14="http://schemas.microsoft.com/office/powerpoint/2010/main" val="305917833"/>
      </p:ext>
    </p:extLst>
  </p:cSld>
  <p:clrMapOvr>
    <a:masterClrMapping/>
  </p:clrMapOvr>
  <p:transition>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00108"/>
          </a:xfrm>
          <a:solidFill>
            <a:schemeClr val="bg2"/>
          </a:solidFill>
        </p:spPr>
        <p:txBody>
          <a:bodyPr>
            <a:noAutofit/>
          </a:bodyPr>
          <a:lstStyle/>
          <a:p>
            <a:r>
              <a:rPr lang="en-US" b="1" u="sng" dirty="0" smtClean="0">
                <a:latin typeface="Cambria" pitchFamily="18" charset="0"/>
              </a:rPr>
              <a:t/>
            </a:r>
            <a:br>
              <a:rPr lang="en-US" b="1" u="sng" dirty="0" smtClean="0">
                <a:latin typeface="Cambria" pitchFamily="18" charset="0"/>
              </a:rPr>
            </a:br>
            <a:r>
              <a:rPr lang="en-US" b="1" u="sng"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t>Introduction</a:t>
            </a:r>
            <a:r>
              <a:rPr lang="en-US"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t/>
            </a:r>
            <a:br>
              <a:rPr lang="en-US"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br>
            <a:endParaRPr lang="ar-IQ"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endParaRPr>
          </a:p>
        </p:txBody>
      </p:sp>
      <p:sp>
        <p:nvSpPr>
          <p:cNvPr id="5" name="Content Placeholder 4"/>
          <p:cNvSpPr>
            <a:spLocks noGrp="1"/>
          </p:cNvSpPr>
          <p:nvPr>
            <p:ph idx="1"/>
          </p:nvPr>
        </p:nvSpPr>
        <p:spPr>
          <a:xfrm>
            <a:off x="0" y="1000108"/>
            <a:ext cx="9144000" cy="5857892"/>
          </a:xfrm>
        </p:spPr>
        <p:style>
          <a:lnRef idx="2">
            <a:schemeClr val="accent1"/>
          </a:lnRef>
          <a:fillRef idx="1">
            <a:schemeClr val="lt1"/>
          </a:fillRef>
          <a:effectRef idx="0">
            <a:schemeClr val="accent1"/>
          </a:effectRef>
          <a:fontRef idx="minor">
            <a:schemeClr val="dk1"/>
          </a:fontRef>
        </p:style>
        <p:txBody>
          <a:bodyPr/>
          <a:lstStyle/>
          <a:p>
            <a:pPr algn="l" rtl="0" fontAlgn="base">
              <a:buNone/>
            </a:pPr>
            <a:endParaRPr lang="en-US" dirty="0" smtClean="0"/>
          </a:p>
          <a:p>
            <a:pPr algn="l" rtl="0" fontAlgn="base">
              <a:buNone/>
            </a:pPr>
            <a:r>
              <a:rPr lang="en-US" dirty="0" smtClean="0"/>
              <a:t>    </a:t>
            </a:r>
            <a:r>
              <a:rPr lang="en-US" dirty="0" smtClean="0">
                <a:latin typeface="Cambria" pitchFamily="18" charset="0"/>
                <a:cs typeface="+mj-cs"/>
              </a:rPr>
              <a:t>Some medications must be given by an intravenous injection or infusion(I.V</a:t>
            </a:r>
            <a:r>
              <a:rPr lang="en-US" dirty="0">
                <a:latin typeface="Cambria" pitchFamily="18" charset="0"/>
                <a:cs typeface="+mj-cs"/>
              </a:rPr>
              <a:t>) . </a:t>
            </a:r>
            <a:r>
              <a:rPr lang="en-US" dirty="0" smtClean="0">
                <a:latin typeface="Cambria" pitchFamily="18" charset="0"/>
                <a:cs typeface="+mj-cs"/>
              </a:rPr>
              <a:t>This means they’re sent directly into vein using a needle or tube. In fact, the term “intravenous” means “into the vein.</a:t>
            </a:r>
          </a:p>
          <a:p>
            <a:pPr algn="l" rtl="0">
              <a:buNone/>
            </a:pPr>
            <a:endParaRPr lang="en-US" dirty="0">
              <a:latin typeface="Cambria" pitchFamily="18" charset="0"/>
              <a:cs typeface="+mj-cs"/>
            </a:endParaRPr>
          </a:p>
        </p:txBody>
      </p:sp>
    </p:spTree>
  </p:cSld>
  <p:clrMapOvr>
    <a:masterClrMapping/>
  </p:clrMapOvr>
  <p:transition>
    <p:push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bg2"/>
          </a:solidFill>
        </p:spPr>
        <p:txBody>
          <a:bodyPr/>
          <a:lstStyle/>
          <a:p>
            <a:endParaRPr lang="en-US" dirty="0"/>
          </a:p>
        </p:txBody>
      </p:sp>
      <p:pic>
        <p:nvPicPr>
          <p:cNvPr id="4" name="Content Placeholder 3" descr="images (33).jpg"/>
          <p:cNvPicPr>
            <a:picLocks noGrp="1"/>
          </p:cNvPicPr>
          <p:nvPr>
            <p:ph idx="1"/>
          </p:nvPr>
        </p:nvPicPr>
        <p:blipFill>
          <a:blip r:embed="rId2" cstate="print"/>
          <a:stretch>
            <a:fillRect/>
          </a:stretch>
        </p:blipFill>
        <p:spPr>
          <a:xfrm>
            <a:off x="1142978" y="2143116"/>
            <a:ext cx="6429419" cy="3714776"/>
          </a:xfrm>
          <a:prstGeom prst="rect">
            <a:avLst/>
          </a:prstGeom>
          <a:solidFill>
            <a:schemeClr val="bg2">
              <a:lumMod val="90000"/>
            </a:schemeClr>
          </a:solidFill>
        </p:spPr>
      </p:pic>
    </p:spTree>
    <p:extLst>
      <p:ext uri="{BB962C8B-B14F-4D97-AF65-F5344CB8AC3E}">
        <p14:creationId xmlns:p14="http://schemas.microsoft.com/office/powerpoint/2010/main" val="1686449701"/>
      </p:ext>
    </p:extLst>
  </p:cSld>
  <p:clrMapOvr>
    <a:masterClrMapping/>
  </p:clrMapOvr>
  <p:transition>
    <p:push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857232"/>
          </a:xfrm>
          <a:solidFill>
            <a:schemeClr val="bg2"/>
          </a:solidFill>
        </p:spPr>
        <p:txBody>
          <a:bodyPr/>
          <a:lstStyle/>
          <a:p>
            <a:endParaRPr lang="ar-IQ" dirty="0"/>
          </a:p>
        </p:txBody>
      </p:sp>
      <p:sp>
        <p:nvSpPr>
          <p:cNvPr id="5" name="Content Placeholder 4"/>
          <p:cNvSpPr>
            <a:spLocks noGrp="1"/>
          </p:cNvSpPr>
          <p:nvPr>
            <p:ph idx="1"/>
          </p:nvPr>
        </p:nvSpPr>
        <p:spPr>
          <a:xfrm>
            <a:off x="0" y="857232"/>
            <a:ext cx="9144000" cy="6000768"/>
          </a:xfrm>
        </p:spPr>
        <p:style>
          <a:lnRef idx="2">
            <a:schemeClr val="accent1"/>
          </a:lnRef>
          <a:fillRef idx="1">
            <a:schemeClr val="lt1"/>
          </a:fillRef>
          <a:effectRef idx="0">
            <a:schemeClr val="accent1"/>
          </a:effectRef>
          <a:fontRef idx="minor">
            <a:schemeClr val="dk1"/>
          </a:fontRef>
        </p:style>
        <p:txBody>
          <a:bodyPr>
            <a:normAutofit/>
          </a:bodyPr>
          <a:lstStyle/>
          <a:p>
            <a:pPr lvl="1">
              <a:buNone/>
            </a:pPr>
            <a:endParaRPr lang="en-US" dirty="0" smtClean="0"/>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239858884"/>
              </p:ext>
            </p:extLst>
          </p:nvPr>
        </p:nvGraphicFramePr>
        <p:xfrm>
          <a:off x="755576" y="1397000"/>
          <a:ext cx="7992888" cy="4746648"/>
        </p:xfrm>
        <a:graphic>
          <a:graphicData uri="http://schemas.openxmlformats.org/drawingml/2006/table">
            <a:tbl>
              <a:tblPr firstRow="1" bandRow="1">
                <a:tableStyleId>{5940675A-B579-460E-94D1-54222C63F5DA}</a:tableStyleId>
              </a:tblPr>
              <a:tblGrid>
                <a:gridCol w="3996444"/>
                <a:gridCol w="3996444"/>
              </a:tblGrid>
              <a:tr h="593331">
                <a:tc>
                  <a:txBody>
                    <a:bodyPr/>
                    <a:lstStyle/>
                    <a:p>
                      <a:pPr marL="0" marR="0" indent="-62230" algn="ctr" rtl="0">
                        <a:lnSpc>
                          <a:spcPct val="115000"/>
                        </a:lnSpc>
                        <a:spcBef>
                          <a:spcPts val="0"/>
                        </a:spcBef>
                        <a:spcAft>
                          <a:spcPts val="0"/>
                        </a:spcAft>
                      </a:pPr>
                      <a:r>
                        <a:rPr lang="en-US" sz="2400" b="1" u="sng" kern="1200" dirty="0">
                          <a:solidFill>
                            <a:srgbClr val="FF0000"/>
                          </a:solidFill>
                          <a:latin typeface="Times New Roman"/>
                          <a:ea typeface="Calibri"/>
                          <a:cs typeface="Times New Roman"/>
                        </a:rPr>
                        <a:t>Size</a:t>
                      </a:r>
                      <a:endParaRPr lang="en-US" sz="2400" b="1" u="sng" dirty="0">
                        <a:solidFill>
                          <a:srgbClr val="FF0000"/>
                        </a:solidFill>
                        <a:latin typeface="Calibri"/>
                        <a:ea typeface="Times New Roman"/>
                        <a:cs typeface="Arial"/>
                      </a:endParaRPr>
                    </a:p>
                  </a:txBody>
                  <a:tcPr marL="68580" marR="68580" marT="0" marB="0"/>
                </a:tc>
                <a:tc>
                  <a:txBody>
                    <a:bodyPr/>
                    <a:lstStyle/>
                    <a:p>
                      <a:pPr marL="0" marR="0" indent="-62230" algn="ctr" rtl="0">
                        <a:lnSpc>
                          <a:spcPct val="115000"/>
                        </a:lnSpc>
                        <a:spcBef>
                          <a:spcPts val="0"/>
                        </a:spcBef>
                        <a:spcAft>
                          <a:spcPts val="0"/>
                        </a:spcAft>
                      </a:pPr>
                      <a:r>
                        <a:rPr lang="en-US" sz="2400" b="1" u="sng" kern="1200" dirty="0">
                          <a:solidFill>
                            <a:srgbClr val="FF0000"/>
                          </a:solidFill>
                          <a:latin typeface="Times New Roman"/>
                          <a:ea typeface="Calibri"/>
                          <a:cs typeface="Times New Roman"/>
                        </a:rPr>
                        <a:t>Color</a:t>
                      </a:r>
                      <a:endParaRPr lang="en-US" sz="2400" b="1" u="sng" dirty="0">
                        <a:solidFill>
                          <a:srgbClr val="FF0000"/>
                        </a:solidFill>
                        <a:latin typeface="Calibri"/>
                        <a:ea typeface="Times New Roman"/>
                        <a:cs typeface="Arial"/>
                      </a:endParaRPr>
                    </a:p>
                  </a:txBody>
                  <a:tcPr marL="68580" marR="68580" marT="0" marB="0"/>
                </a:tc>
              </a:tr>
              <a:tr h="593331">
                <a:tc>
                  <a:txBody>
                    <a:bodyPr/>
                    <a:lstStyle/>
                    <a:p>
                      <a:pPr marL="0" marR="0" indent="-62230" algn="ctr" rtl="0">
                        <a:lnSpc>
                          <a:spcPct val="115000"/>
                        </a:lnSpc>
                        <a:spcBef>
                          <a:spcPts val="0"/>
                        </a:spcBef>
                        <a:spcAft>
                          <a:spcPts val="1000"/>
                        </a:spcAft>
                      </a:pPr>
                      <a:r>
                        <a:rPr lang="en-US" sz="2400" b="1" kern="1200">
                          <a:solidFill>
                            <a:srgbClr val="000000"/>
                          </a:solidFill>
                          <a:latin typeface="Times New Roman"/>
                          <a:ea typeface="Calibri"/>
                          <a:cs typeface="Times New Roman"/>
                        </a:rPr>
                        <a:t>14G</a:t>
                      </a:r>
                      <a:endParaRPr lang="en-US" sz="2400" b="1">
                        <a:latin typeface="Calibri"/>
                        <a:ea typeface="Times New Roman"/>
                        <a:cs typeface="Arial"/>
                      </a:endParaRPr>
                    </a:p>
                  </a:txBody>
                  <a:tcPr marL="68580" marR="68580" marT="0" marB="0"/>
                </a:tc>
                <a:tc>
                  <a:txBody>
                    <a:bodyPr/>
                    <a:lstStyle/>
                    <a:p>
                      <a:pPr marL="0" marR="0" indent="-62230" algn="ctr" rtl="0">
                        <a:lnSpc>
                          <a:spcPct val="115000"/>
                        </a:lnSpc>
                        <a:spcBef>
                          <a:spcPts val="0"/>
                        </a:spcBef>
                        <a:spcAft>
                          <a:spcPts val="1000"/>
                        </a:spcAft>
                      </a:pPr>
                      <a:r>
                        <a:rPr lang="en-US" sz="2400" b="1" kern="1200">
                          <a:solidFill>
                            <a:srgbClr val="000000"/>
                          </a:solidFill>
                          <a:latin typeface="Times New Roman"/>
                          <a:ea typeface="Calibri"/>
                          <a:cs typeface="Times New Roman"/>
                        </a:rPr>
                        <a:t>Orange</a:t>
                      </a:r>
                      <a:endParaRPr lang="en-US" sz="2400" b="1">
                        <a:latin typeface="Calibri"/>
                        <a:ea typeface="Times New Roman"/>
                        <a:cs typeface="Arial"/>
                      </a:endParaRPr>
                    </a:p>
                  </a:txBody>
                  <a:tcPr marL="68580" marR="68580" marT="0" marB="0"/>
                </a:tc>
              </a:tr>
              <a:tr h="593331">
                <a:tc>
                  <a:txBody>
                    <a:bodyPr/>
                    <a:lstStyle/>
                    <a:p>
                      <a:pPr marL="0" marR="0" indent="-62230" algn="ctr" rtl="0">
                        <a:lnSpc>
                          <a:spcPct val="115000"/>
                        </a:lnSpc>
                        <a:spcBef>
                          <a:spcPts val="0"/>
                        </a:spcBef>
                        <a:spcAft>
                          <a:spcPts val="1000"/>
                        </a:spcAft>
                      </a:pPr>
                      <a:r>
                        <a:rPr lang="en-US" sz="2400" b="1" kern="1200">
                          <a:solidFill>
                            <a:srgbClr val="000000"/>
                          </a:solidFill>
                          <a:latin typeface="Times New Roman"/>
                          <a:ea typeface="Calibri"/>
                          <a:cs typeface="Times New Roman"/>
                        </a:rPr>
                        <a:t>16G</a:t>
                      </a:r>
                      <a:endParaRPr lang="en-US" sz="2400" b="1">
                        <a:latin typeface="Calibri"/>
                        <a:ea typeface="Times New Roman"/>
                        <a:cs typeface="Arial"/>
                      </a:endParaRPr>
                    </a:p>
                  </a:txBody>
                  <a:tcPr marL="68580" marR="68580" marT="0" marB="0"/>
                </a:tc>
                <a:tc>
                  <a:txBody>
                    <a:bodyPr/>
                    <a:lstStyle/>
                    <a:p>
                      <a:pPr marL="0" marR="0" indent="-62230" algn="ctr" rtl="0">
                        <a:lnSpc>
                          <a:spcPct val="115000"/>
                        </a:lnSpc>
                        <a:spcBef>
                          <a:spcPts val="0"/>
                        </a:spcBef>
                        <a:spcAft>
                          <a:spcPts val="1000"/>
                        </a:spcAft>
                      </a:pPr>
                      <a:r>
                        <a:rPr lang="en-US" sz="2400" b="1" kern="1200">
                          <a:solidFill>
                            <a:srgbClr val="000000"/>
                          </a:solidFill>
                          <a:latin typeface="Times New Roman"/>
                          <a:ea typeface="Calibri"/>
                          <a:cs typeface="Times New Roman"/>
                        </a:rPr>
                        <a:t>Grey</a:t>
                      </a:r>
                      <a:endParaRPr lang="en-US" sz="2400" b="1">
                        <a:latin typeface="Calibri"/>
                        <a:ea typeface="Times New Roman"/>
                        <a:cs typeface="Arial"/>
                      </a:endParaRPr>
                    </a:p>
                  </a:txBody>
                  <a:tcPr marL="68580" marR="68580" marT="0" marB="0"/>
                </a:tc>
              </a:tr>
              <a:tr h="593331">
                <a:tc>
                  <a:txBody>
                    <a:bodyPr/>
                    <a:lstStyle/>
                    <a:p>
                      <a:pPr marL="0" marR="0" indent="-62230" algn="ctr" rtl="0">
                        <a:lnSpc>
                          <a:spcPct val="115000"/>
                        </a:lnSpc>
                        <a:spcBef>
                          <a:spcPts val="0"/>
                        </a:spcBef>
                        <a:spcAft>
                          <a:spcPts val="1000"/>
                        </a:spcAft>
                      </a:pPr>
                      <a:r>
                        <a:rPr lang="en-US" sz="2400" b="1" kern="1200">
                          <a:solidFill>
                            <a:srgbClr val="000000"/>
                          </a:solidFill>
                          <a:latin typeface="Times New Roman"/>
                          <a:ea typeface="Calibri"/>
                          <a:cs typeface="Times New Roman"/>
                        </a:rPr>
                        <a:t>18G</a:t>
                      </a:r>
                      <a:endParaRPr lang="en-US" sz="2400" b="1">
                        <a:latin typeface="Calibri"/>
                        <a:ea typeface="Times New Roman"/>
                        <a:cs typeface="Arial"/>
                      </a:endParaRPr>
                    </a:p>
                  </a:txBody>
                  <a:tcPr marL="68580" marR="68580" marT="0" marB="0"/>
                </a:tc>
                <a:tc>
                  <a:txBody>
                    <a:bodyPr/>
                    <a:lstStyle/>
                    <a:p>
                      <a:pPr marL="0" marR="0" indent="-62230" algn="ctr" rtl="0">
                        <a:lnSpc>
                          <a:spcPct val="115000"/>
                        </a:lnSpc>
                        <a:spcBef>
                          <a:spcPts val="0"/>
                        </a:spcBef>
                        <a:spcAft>
                          <a:spcPts val="1000"/>
                        </a:spcAft>
                      </a:pPr>
                      <a:r>
                        <a:rPr lang="en-US" sz="2400" b="1" kern="1200">
                          <a:solidFill>
                            <a:srgbClr val="000000"/>
                          </a:solidFill>
                          <a:latin typeface="Times New Roman"/>
                          <a:ea typeface="Calibri"/>
                          <a:cs typeface="Times New Roman"/>
                        </a:rPr>
                        <a:t>Green</a:t>
                      </a:r>
                      <a:endParaRPr lang="en-US" sz="2400" b="1">
                        <a:latin typeface="Calibri"/>
                        <a:ea typeface="Times New Roman"/>
                        <a:cs typeface="Arial"/>
                      </a:endParaRPr>
                    </a:p>
                  </a:txBody>
                  <a:tcPr marL="68580" marR="68580" marT="0" marB="0"/>
                </a:tc>
              </a:tr>
              <a:tr h="593331">
                <a:tc>
                  <a:txBody>
                    <a:bodyPr/>
                    <a:lstStyle/>
                    <a:p>
                      <a:pPr marL="0" marR="0" indent="-62230" algn="ctr" rtl="0">
                        <a:lnSpc>
                          <a:spcPct val="115000"/>
                        </a:lnSpc>
                        <a:spcBef>
                          <a:spcPts val="0"/>
                        </a:spcBef>
                        <a:spcAft>
                          <a:spcPts val="1000"/>
                        </a:spcAft>
                      </a:pPr>
                      <a:r>
                        <a:rPr lang="en-US" sz="2400" b="1" kern="1200">
                          <a:solidFill>
                            <a:srgbClr val="000000"/>
                          </a:solidFill>
                          <a:latin typeface="Times New Roman"/>
                          <a:ea typeface="Calibri"/>
                          <a:cs typeface="Times New Roman"/>
                        </a:rPr>
                        <a:t>20G</a:t>
                      </a:r>
                      <a:endParaRPr lang="en-US" sz="2400" b="1">
                        <a:latin typeface="Calibri"/>
                        <a:ea typeface="Times New Roman"/>
                        <a:cs typeface="Arial"/>
                      </a:endParaRPr>
                    </a:p>
                  </a:txBody>
                  <a:tcPr marL="68580" marR="68580" marT="0" marB="0"/>
                </a:tc>
                <a:tc>
                  <a:txBody>
                    <a:bodyPr/>
                    <a:lstStyle/>
                    <a:p>
                      <a:pPr marL="0" marR="0" indent="-62230" algn="ctr" rtl="0">
                        <a:lnSpc>
                          <a:spcPct val="115000"/>
                        </a:lnSpc>
                        <a:spcBef>
                          <a:spcPts val="0"/>
                        </a:spcBef>
                        <a:spcAft>
                          <a:spcPts val="1000"/>
                        </a:spcAft>
                      </a:pPr>
                      <a:r>
                        <a:rPr lang="en-US" sz="2400" b="1" kern="1200">
                          <a:solidFill>
                            <a:srgbClr val="000000"/>
                          </a:solidFill>
                          <a:latin typeface="Times New Roman"/>
                          <a:ea typeface="Calibri"/>
                          <a:cs typeface="Times New Roman"/>
                        </a:rPr>
                        <a:t>Pink</a:t>
                      </a:r>
                      <a:endParaRPr lang="en-US" sz="2400" b="1">
                        <a:latin typeface="Calibri"/>
                        <a:ea typeface="Times New Roman"/>
                        <a:cs typeface="Arial"/>
                      </a:endParaRPr>
                    </a:p>
                  </a:txBody>
                  <a:tcPr marL="68580" marR="68580" marT="0" marB="0"/>
                </a:tc>
              </a:tr>
              <a:tr h="593331">
                <a:tc>
                  <a:txBody>
                    <a:bodyPr/>
                    <a:lstStyle/>
                    <a:p>
                      <a:pPr marL="0" marR="0" indent="-62230" algn="ctr" rtl="0">
                        <a:lnSpc>
                          <a:spcPct val="115000"/>
                        </a:lnSpc>
                        <a:spcBef>
                          <a:spcPts val="0"/>
                        </a:spcBef>
                        <a:spcAft>
                          <a:spcPts val="1000"/>
                        </a:spcAft>
                      </a:pPr>
                      <a:r>
                        <a:rPr lang="en-US" sz="2400" b="1" kern="1200">
                          <a:solidFill>
                            <a:srgbClr val="000000"/>
                          </a:solidFill>
                          <a:latin typeface="Times New Roman"/>
                          <a:ea typeface="Calibri"/>
                          <a:cs typeface="Times New Roman"/>
                        </a:rPr>
                        <a:t>22G</a:t>
                      </a:r>
                      <a:endParaRPr lang="en-US" sz="2400" b="1">
                        <a:latin typeface="Calibri"/>
                        <a:ea typeface="Times New Roman"/>
                        <a:cs typeface="Arial"/>
                      </a:endParaRPr>
                    </a:p>
                  </a:txBody>
                  <a:tcPr marL="68580" marR="68580" marT="0" marB="0"/>
                </a:tc>
                <a:tc>
                  <a:txBody>
                    <a:bodyPr/>
                    <a:lstStyle/>
                    <a:p>
                      <a:pPr marL="0" marR="0" indent="-62230" algn="ctr" rtl="0">
                        <a:lnSpc>
                          <a:spcPct val="115000"/>
                        </a:lnSpc>
                        <a:spcBef>
                          <a:spcPts val="0"/>
                        </a:spcBef>
                        <a:spcAft>
                          <a:spcPts val="1000"/>
                        </a:spcAft>
                      </a:pPr>
                      <a:r>
                        <a:rPr lang="en-US" sz="2400" b="1" kern="1200">
                          <a:solidFill>
                            <a:srgbClr val="000000"/>
                          </a:solidFill>
                          <a:latin typeface="Times New Roman"/>
                          <a:ea typeface="Calibri"/>
                          <a:cs typeface="Times New Roman"/>
                        </a:rPr>
                        <a:t>Blue</a:t>
                      </a:r>
                      <a:endParaRPr lang="en-US" sz="2400" b="1">
                        <a:latin typeface="Calibri"/>
                        <a:ea typeface="Times New Roman"/>
                        <a:cs typeface="Arial"/>
                      </a:endParaRPr>
                    </a:p>
                  </a:txBody>
                  <a:tcPr marL="68580" marR="68580" marT="0" marB="0"/>
                </a:tc>
              </a:tr>
              <a:tr h="593331">
                <a:tc>
                  <a:txBody>
                    <a:bodyPr/>
                    <a:lstStyle/>
                    <a:p>
                      <a:pPr marL="0" marR="0" indent="-62230" algn="ctr" rtl="0">
                        <a:lnSpc>
                          <a:spcPct val="115000"/>
                        </a:lnSpc>
                        <a:spcBef>
                          <a:spcPts val="0"/>
                        </a:spcBef>
                        <a:spcAft>
                          <a:spcPts val="1000"/>
                        </a:spcAft>
                      </a:pPr>
                      <a:r>
                        <a:rPr lang="en-US" sz="2400" b="1" kern="1200">
                          <a:solidFill>
                            <a:srgbClr val="000000"/>
                          </a:solidFill>
                          <a:latin typeface="Times New Roman"/>
                          <a:ea typeface="Calibri"/>
                          <a:cs typeface="Times New Roman"/>
                        </a:rPr>
                        <a:t>24G</a:t>
                      </a:r>
                      <a:endParaRPr lang="en-US" sz="2400" b="1">
                        <a:latin typeface="Calibri"/>
                        <a:ea typeface="Times New Roman"/>
                        <a:cs typeface="Arial"/>
                      </a:endParaRPr>
                    </a:p>
                  </a:txBody>
                  <a:tcPr marL="68580" marR="68580" marT="0" marB="0"/>
                </a:tc>
                <a:tc>
                  <a:txBody>
                    <a:bodyPr/>
                    <a:lstStyle/>
                    <a:p>
                      <a:pPr marL="0" marR="0" indent="-62230" algn="ctr" rtl="0">
                        <a:lnSpc>
                          <a:spcPct val="115000"/>
                        </a:lnSpc>
                        <a:spcBef>
                          <a:spcPts val="0"/>
                        </a:spcBef>
                        <a:spcAft>
                          <a:spcPts val="1000"/>
                        </a:spcAft>
                      </a:pPr>
                      <a:r>
                        <a:rPr lang="en-US" sz="2400" b="1" kern="1200" dirty="0">
                          <a:solidFill>
                            <a:srgbClr val="000000"/>
                          </a:solidFill>
                          <a:latin typeface="Times New Roman"/>
                          <a:ea typeface="Calibri"/>
                          <a:cs typeface="Times New Roman"/>
                        </a:rPr>
                        <a:t>Yellow</a:t>
                      </a:r>
                      <a:endParaRPr lang="en-US" sz="2400" b="1" dirty="0">
                        <a:latin typeface="Calibri"/>
                        <a:ea typeface="Times New Roman"/>
                        <a:cs typeface="Arial"/>
                      </a:endParaRPr>
                    </a:p>
                  </a:txBody>
                  <a:tcPr marL="68580" marR="68580" marT="0" marB="0"/>
                </a:tc>
              </a:tr>
              <a:tr h="593331">
                <a:tc>
                  <a:txBody>
                    <a:bodyPr/>
                    <a:lstStyle/>
                    <a:p>
                      <a:pPr marL="0" marR="0" indent="-62230" algn="ctr" rtl="0">
                        <a:lnSpc>
                          <a:spcPct val="115000"/>
                        </a:lnSpc>
                        <a:spcBef>
                          <a:spcPts val="0"/>
                        </a:spcBef>
                        <a:spcAft>
                          <a:spcPts val="1000"/>
                        </a:spcAft>
                      </a:pPr>
                      <a:r>
                        <a:rPr lang="en-US" sz="2400" b="1" kern="1200">
                          <a:solidFill>
                            <a:srgbClr val="000000"/>
                          </a:solidFill>
                          <a:latin typeface="Times New Roman"/>
                          <a:ea typeface="Calibri"/>
                          <a:cs typeface="Times New Roman"/>
                        </a:rPr>
                        <a:t>26G</a:t>
                      </a:r>
                      <a:endParaRPr lang="en-US" sz="2400" b="1">
                        <a:latin typeface="Calibri"/>
                        <a:ea typeface="Times New Roman"/>
                        <a:cs typeface="Arial"/>
                      </a:endParaRPr>
                    </a:p>
                  </a:txBody>
                  <a:tcPr marL="68580" marR="68580" marT="0" marB="0"/>
                </a:tc>
                <a:tc>
                  <a:txBody>
                    <a:bodyPr/>
                    <a:lstStyle/>
                    <a:p>
                      <a:pPr marL="0" marR="0" indent="-62230" algn="ctr" rtl="0">
                        <a:lnSpc>
                          <a:spcPct val="115000"/>
                        </a:lnSpc>
                        <a:spcBef>
                          <a:spcPts val="0"/>
                        </a:spcBef>
                        <a:spcAft>
                          <a:spcPts val="1000"/>
                        </a:spcAft>
                      </a:pPr>
                      <a:r>
                        <a:rPr lang="en-US" sz="2400" b="1" kern="1200" dirty="0">
                          <a:solidFill>
                            <a:srgbClr val="000000"/>
                          </a:solidFill>
                          <a:latin typeface="Times New Roman"/>
                          <a:ea typeface="Calibri"/>
                          <a:cs typeface="Times New Roman"/>
                        </a:rPr>
                        <a:t>Violet</a:t>
                      </a:r>
                      <a:endParaRPr lang="en-US" sz="2400" b="1" dirty="0">
                        <a:latin typeface="Calibri"/>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536230549"/>
      </p:ext>
    </p:extLst>
  </p:cSld>
  <p:clrMapOvr>
    <a:masterClrMapping/>
  </p:clrMapOvr>
  <p:transition>
    <p:push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bg2"/>
          </a:solidFill>
        </p:spPr>
        <p:txBody>
          <a:bodyPr/>
          <a:lstStyle/>
          <a:p>
            <a:endParaRPr lang="en-US" dirty="0"/>
          </a:p>
        </p:txBody>
      </p:sp>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1720" y="1628800"/>
            <a:ext cx="4896543" cy="3816423"/>
          </a:xfrm>
        </p:spPr>
      </p:pic>
    </p:spTree>
    <p:extLst>
      <p:ext uri="{BB962C8B-B14F-4D97-AF65-F5344CB8AC3E}">
        <p14:creationId xmlns:p14="http://schemas.microsoft.com/office/powerpoint/2010/main" val="664124509"/>
      </p:ext>
    </p:extLst>
  </p:cSld>
  <p:clrMapOvr>
    <a:masterClrMapping/>
  </p:clrMapOvr>
  <p:transition>
    <p:push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71546"/>
          </a:xfrm>
          <a:solidFill>
            <a:schemeClr val="bg2"/>
          </a:solidFill>
        </p:spPr>
        <p:txBody>
          <a:bodyPr>
            <a:normAutofit fontScale="90000"/>
          </a:bodyPr>
          <a:lstStyle/>
          <a:p>
            <a:pPr lvl="0"/>
            <a:r>
              <a:rPr lang="en-US" b="1" u="sng" dirty="0" smtClean="0">
                <a:latin typeface="Calibri" pitchFamily="34" charset="0"/>
                <a:ea typeface="Times New Roman" pitchFamily="18" charset="0"/>
                <a:cs typeface="Arial" pitchFamily="34" charset="0"/>
              </a:rPr>
              <a:t/>
            </a:r>
            <a:br>
              <a:rPr lang="en-US" b="1" u="sng" dirty="0" smtClean="0">
                <a:latin typeface="Calibri" pitchFamily="34" charset="0"/>
                <a:ea typeface="Times New Roman" pitchFamily="18" charset="0"/>
                <a:cs typeface="Arial" pitchFamily="34" charset="0"/>
              </a:rPr>
            </a:br>
            <a:r>
              <a:rPr lang="en-US" b="1" u="sng"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libri" pitchFamily="34" charset="0"/>
                <a:ea typeface="Times New Roman" pitchFamily="18" charset="0"/>
                <a:cs typeface="Arial" pitchFamily="34" charset="0"/>
              </a:rPr>
              <a:t>EQUIPMENTS</a:t>
            </a:r>
            <a:r>
              <a:rPr lang="en-US" b="1" u="sng" dirty="0" smtClean="0">
                <a:latin typeface="Calibri" pitchFamily="34" charset="0"/>
                <a:ea typeface="Times New Roman" pitchFamily="18" charset="0"/>
                <a:cs typeface="Arial" pitchFamily="34" charset="0"/>
              </a:rPr>
              <a:t>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ar-IQ" dirty="0"/>
          </a:p>
        </p:txBody>
      </p:sp>
      <p:sp>
        <p:nvSpPr>
          <p:cNvPr id="1025" name="Rectangle 1"/>
          <p:cNvSpPr>
            <a:spLocks noChangeArrowheads="1"/>
          </p:cNvSpPr>
          <p:nvPr/>
        </p:nvSpPr>
        <p:spPr bwMode="auto">
          <a:xfrm>
            <a:off x="0" y="2107665"/>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fontAlgn="base">
              <a:spcBef>
                <a:spcPct val="0"/>
              </a:spcBef>
              <a:spcAft>
                <a:spcPct val="0"/>
              </a:spcAft>
              <a:buFont typeface="Wingdings" pitchFamily="2" charset="2"/>
              <a:buChar char="ü"/>
              <a:tabLst>
                <a:tab pos="-514350" algn="l"/>
              </a:tabLst>
            </a:pPr>
            <a:r>
              <a:rPr lang="en-US" sz="4000" b="1" dirty="0" smtClean="0">
                <a:solidFill>
                  <a:prstClr val="black"/>
                </a:solidFill>
                <a:latin typeface="Cambria" pitchFamily="18" charset="0"/>
                <a:ea typeface="Times New Roman" pitchFamily="18" charset="0"/>
                <a:cs typeface="Arial" pitchFamily="34" charset="0"/>
              </a:rPr>
              <a:t>I.V </a:t>
            </a:r>
            <a:r>
              <a:rPr lang="en-US" sz="4000" b="1" dirty="0" err="1" smtClean="0">
                <a:solidFill>
                  <a:prstClr val="black"/>
                </a:solidFill>
                <a:latin typeface="Cambria" pitchFamily="18" charset="0"/>
                <a:ea typeface="Times New Roman" pitchFamily="18" charset="0"/>
                <a:cs typeface="Arial" pitchFamily="34" charset="0"/>
              </a:rPr>
              <a:t>cannula</a:t>
            </a:r>
            <a:endParaRPr lang="en-US" sz="4000" b="1" dirty="0" smtClean="0">
              <a:solidFill>
                <a:prstClr val="black"/>
              </a:solidFill>
              <a:latin typeface="Cambria" pitchFamily="18" charset="0"/>
              <a:cs typeface="Arial" pitchFamily="34" charset="0"/>
            </a:endParaRPr>
          </a:p>
          <a:p>
            <a:pPr algn="l" rtl="0" eaLnBrk="0" fontAlgn="base" hangingPunct="0">
              <a:spcBef>
                <a:spcPct val="0"/>
              </a:spcBef>
              <a:spcAft>
                <a:spcPct val="0"/>
              </a:spcAft>
              <a:buFont typeface="Wingdings" pitchFamily="2" charset="2"/>
              <a:buChar char="ü"/>
              <a:tabLst>
                <a:tab pos="-514350" algn="l"/>
              </a:tabLst>
            </a:pPr>
            <a:r>
              <a:rPr lang="en-US" sz="4000" b="1" dirty="0" smtClean="0">
                <a:solidFill>
                  <a:prstClr val="black"/>
                </a:solidFill>
                <a:latin typeface="Cambria" pitchFamily="18" charset="0"/>
                <a:ea typeface="Times New Roman" pitchFamily="18" charset="0"/>
                <a:cs typeface="Arial" pitchFamily="34" charset="0"/>
              </a:rPr>
              <a:t>Tourniquet.</a:t>
            </a:r>
            <a:endParaRPr lang="en-US" sz="4000" b="1" dirty="0" smtClean="0">
              <a:solidFill>
                <a:prstClr val="black"/>
              </a:solidFill>
              <a:latin typeface="Cambria" pitchFamily="18" charset="0"/>
              <a:cs typeface="Arial" pitchFamily="34" charset="0"/>
            </a:endParaRPr>
          </a:p>
          <a:p>
            <a:pPr algn="l" rtl="0" eaLnBrk="0" fontAlgn="base" hangingPunct="0">
              <a:spcBef>
                <a:spcPct val="0"/>
              </a:spcBef>
              <a:spcAft>
                <a:spcPct val="0"/>
              </a:spcAft>
              <a:buFont typeface="Wingdings" pitchFamily="2" charset="2"/>
              <a:buChar char="ü"/>
              <a:tabLst>
                <a:tab pos="-514350" algn="l"/>
              </a:tabLst>
            </a:pPr>
            <a:r>
              <a:rPr lang="en-US" sz="4000" b="1" dirty="0" smtClean="0">
                <a:solidFill>
                  <a:prstClr val="black"/>
                </a:solidFill>
                <a:latin typeface="Cambria" pitchFamily="18" charset="0"/>
                <a:ea typeface="Times New Roman" pitchFamily="18" charset="0"/>
                <a:cs typeface="Arial" pitchFamily="34" charset="0"/>
              </a:rPr>
              <a:t>Antiseptic hand rub, clean gloves.</a:t>
            </a:r>
            <a:endParaRPr lang="en-US" sz="4000" b="1" dirty="0" smtClean="0">
              <a:solidFill>
                <a:prstClr val="black"/>
              </a:solidFill>
              <a:latin typeface="Cambria" pitchFamily="18" charset="0"/>
              <a:cs typeface="Arial" pitchFamily="34" charset="0"/>
            </a:endParaRPr>
          </a:p>
          <a:p>
            <a:pPr algn="l" rtl="0" eaLnBrk="0" fontAlgn="base" hangingPunct="0">
              <a:spcBef>
                <a:spcPct val="0"/>
              </a:spcBef>
              <a:spcAft>
                <a:spcPct val="0"/>
              </a:spcAft>
              <a:buFont typeface="Wingdings" pitchFamily="2" charset="2"/>
              <a:buChar char="ü"/>
              <a:tabLst>
                <a:tab pos="-514350" algn="l"/>
              </a:tabLst>
            </a:pPr>
            <a:r>
              <a:rPr lang="en-US" sz="4000" b="1" dirty="0" smtClean="0">
                <a:solidFill>
                  <a:prstClr val="black"/>
                </a:solidFill>
                <a:latin typeface="Cambria" pitchFamily="18" charset="0"/>
                <a:ea typeface="Times New Roman" pitchFamily="18" charset="0"/>
                <a:cs typeface="Arial" pitchFamily="34" charset="0"/>
              </a:rPr>
              <a:t>Adhesive tape, antiseptic solution, and cotton wool.</a:t>
            </a:r>
            <a:endParaRPr lang="en-US" sz="4000" b="1" dirty="0" smtClean="0">
              <a:solidFill>
                <a:prstClr val="black"/>
              </a:solidFill>
              <a:latin typeface="Cambria" pitchFamily="18" charset="0"/>
              <a:cs typeface="Arial" pitchFamily="34" charset="0"/>
            </a:endParaRPr>
          </a:p>
          <a:p>
            <a:pPr algn="l" rtl="0" eaLnBrk="0" fontAlgn="base" hangingPunct="0">
              <a:spcBef>
                <a:spcPct val="0"/>
              </a:spcBef>
              <a:spcAft>
                <a:spcPct val="0"/>
              </a:spcAft>
              <a:buFont typeface="Wingdings" pitchFamily="2" charset="2"/>
              <a:buChar char="ü"/>
              <a:tabLst>
                <a:tab pos="-514350" algn="l"/>
              </a:tabLst>
            </a:pPr>
            <a:r>
              <a:rPr lang="en-US" sz="4000" b="1" dirty="0" smtClean="0">
                <a:solidFill>
                  <a:prstClr val="black"/>
                </a:solidFill>
                <a:latin typeface="Cambria" pitchFamily="18" charset="0"/>
                <a:ea typeface="Times New Roman" pitchFamily="18" charset="0"/>
                <a:cs typeface="Arial" pitchFamily="34" charset="0"/>
              </a:rPr>
              <a:t>Normal saline, syringe.</a:t>
            </a:r>
            <a:endParaRPr lang="en-US" sz="4000" b="1" dirty="0" smtClean="0">
              <a:solidFill>
                <a:prstClr val="black"/>
              </a:solidFill>
              <a:latin typeface="Cambria" pitchFamily="18" charset="0"/>
              <a:cs typeface="Arial" pitchFamily="34" charset="0"/>
            </a:endParaRPr>
          </a:p>
        </p:txBody>
      </p:sp>
    </p:spTree>
    <p:extLst>
      <p:ext uri="{BB962C8B-B14F-4D97-AF65-F5344CB8AC3E}">
        <p14:creationId xmlns:p14="http://schemas.microsoft.com/office/powerpoint/2010/main" val="3652357219"/>
      </p:ext>
    </p:extLst>
  </p:cSld>
  <p:clrMapOvr>
    <a:masterClrMapping/>
  </p:clrMapOvr>
  <p:transition>
    <p:push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71546"/>
          </a:xfrm>
          <a:solidFill>
            <a:schemeClr val="bg2"/>
          </a:solidFill>
        </p:spPr>
        <p:txBody>
          <a:bodyPr>
            <a:normAutofit fontScale="90000"/>
          </a:bodyPr>
          <a:lstStyle/>
          <a:p>
            <a:pPr lvl="0"/>
            <a:r>
              <a:rPr lang="en-US" b="1" u="sng" dirty="0" smtClean="0">
                <a:latin typeface="Calibri" pitchFamily="34" charset="0"/>
                <a:ea typeface="Times New Roman" pitchFamily="18" charset="0"/>
                <a:cs typeface="Arial" pitchFamily="34" charset="0"/>
              </a:rPr>
              <a:t/>
            </a:r>
            <a:br>
              <a:rPr lang="en-US" b="1" u="sng" dirty="0" smtClean="0">
                <a:latin typeface="Calibri" pitchFamily="34" charset="0"/>
                <a:ea typeface="Times New Roman" pitchFamily="18" charset="0"/>
                <a:cs typeface="Arial" pitchFamily="34" charset="0"/>
              </a:rPr>
            </a:br>
            <a:r>
              <a:rPr lang="en-US" sz="4900" b="1" u="sng"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ea typeface="Times New Roman" pitchFamily="18" charset="0"/>
                <a:cs typeface="Arial" pitchFamily="34" charset="0"/>
              </a:rPr>
              <a:t>Procedure</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ar-IQ" dirty="0"/>
          </a:p>
        </p:txBody>
      </p:sp>
      <p:sp>
        <p:nvSpPr>
          <p:cNvPr id="3" name="مستطيل 2"/>
          <p:cNvSpPr/>
          <p:nvPr/>
        </p:nvSpPr>
        <p:spPr>
          <a:xfrm>
            <a:off x="0" y="1124748"/>
            <a:ext cx="9144000" cy="6370975"/>
          </a:xfrm>
          <a:prstGeom prst="rect">
            <a:avLst/>
          </a:prstGeom>
        </p:spPr>
        <p:txBody>
          <a:bodyPr wrap="square">
            <a:spAutoFit/>
          </a:bodyPr>
          <a:lstStyle/>
          <a:p>
            <a:pPr marL="342900" indent="-342900" algn="l" rtl="0">
              <a:buFont typeface="+mj-lt"/>
              <a:buAutoNum type="arabicPeriod"/>
            </a:pPr>
            <a:r>
              <a:rPr lang="en-US" sz="2400" dirty="0" smtClean="0">
                <a:latin typeface="Cambria" pitchFamily="18" charset="0"/>
              </a:rPr>
              <a:t>Perform hand hygiene, applying clean gloves.</a:t>
            </a:r>
          </a:p>
          <a:p>
            <a:pPr marL="342900" indent="-342900" algn="l" rtl="0">
              <a:buFont typeface="+mj-lt"/>
              <a:buAutoNum type="arabicPeriod"/>
            </a:pPr>
            <a:r>
              <a:rPr lang="en-US" sz="2400" dirty="0">
                <a:latin typeface="Cambria" pitchFamily="18" charset="0"/>
              </a:rPr>
              <a:t>Select a well-dilated </a:t>
            </a:r>
            <a:r>
              <a:rPr lang="en-US" sz="2400" dirty="0" smtClean="0">
                <a:latin typeface="Cambria" pitchFamily="18" charset="0"/>
              </a:rPr>
              <a:t>vein.</a:t>
            </a:r>
            <a:r>
              <a:rPr lang="en-US" sz="2400" dirty="0">
                <a:latin typeface="Cambria" pitchFamily="18" charset="0"/>
              </a:rPr>
              <a:t> Use most distal site in </a:t>
            </a:r>
            <a:r>
              <a:rPr lang="en-US" sz="2400" dirty="0" err="1">
                <a:latin typeface="Cambria" pitchFamily="18" charset="0"/>
              </a:rPr>
              <a:t>nondominant</a:t>
            </a:r>
            <a:r>
              <a:rPr lang="en-US" sz="2400" dirty="0">
                <a:latin typeface="Cambria" pitchFamily="18" charset="0"/>
              </a:rPr>
              <a:t> arm if </a:t>
            </a:r>
            <a:r>
              <a:rPr lang="en-US" sz="2400" dirty="0" smtClean="0">
                <a:latin typeface="Cambria" pitchFamily="18" charset="0"/>
              </a:rPr>
              <a:t>possible</a:t>
            </a:r>
            <a:endParaRPr lang="en-US" sz="2400" dirty="0">
              <a:latin typeface="Cambria" pitchFamily="18" charset="0"/>
            </a:endParaRPr>
          </a:p>
          <a:p>
            <a:pPr marL="342900" indent="-342900" algn="l" rtl="0">
              <a:buFont typeface="+mj-lt"/>
              <a:buAutoNum type="arabicPeriod"/>
            </a:pPr>
            <a:r>
              <a:rPr lang="en-US" sz="2400" dirty="0" smtClean="0">
                <a:latin typeface="Cambria" pitchFamily="18" charset="0"/>
              </a:rPr>
              <a:t> Apply </a:t>
            </a:r>
            <a:r>
              <a:rPr lang="en-US" sz="2400" dirty="0">
                <a:latin typeface="Cambria" pitchFamily="18" charset="0"/>
              </a:rPr>
              <a:t>tourniquet </a:t>
            </a:r>
            <a:r>
              <a:rPr lang="en-US" sz="2400" dirty="0" smtClean="0">
                <a:latin typeface="Cambria" pitchFamily="18" charset="0"/>
              </a:rPr>
              <a:t>(</a:t>
            </a:r>
            <a:r>
              <a:rPr lang="en-US" sz="2400" dirty="0">
                <a:latin typeface="Cambria" pitchFamily="18" charset="0"/>
              </a:rPr>
              <a:t>4 to 6 inches) above proposed insertion site. Choose site that will not interfere with patient’s activities of daily living (ADLs</a:t>
            </a:r>
            <a:r>
              <a:rPr lang="en-US" sz="2400" dirty="0" smtClean="0">
                <a:latin typeface="Cambria" pitchFamily="18" charset="0"/>
              </a:rPr>
              <a:t>).</a:t>
            </a:r>
          </a:p>
          <a:p>
            <a:pPr marL="342900" indent="-342900" algn="l" rtl="0">
              <a:buFont typeface="+mj-lt"/>
              <a:buAutoNum type="arabicPeriod"/>
            </a:pPr>
            <a:r>
              <a:rPr lang="en-US" sz="2400" dirty="0">
                <a:latin typeface="Cambria" pitchFamily="18" charset="0"/>
              </a:rPr>
              <a:t>Anchor vein below site by placing thumb over vein and gently stretching skin against direction of insertion 4 to 5 cm </a:t>
            </a:r>
            <a:r>
              <a:rPr lang="en-US" sz="2400" dirty="0" smtClean="0">
                <a:latin typeface="Cambria" pitchFamily="18" charset="0"/>
              </a:rPr>
              <a:t>distal </a:t>
            </a:r>
            <a:r>
              <a:rPr lang="en-US" sz="2400" dirty="0">
                <a:latin typeface="Cambria" pitchFamily="18" charset="0"/>
              </a:rPr>
              <a:t>to the </a:t>
            </a:r>
            <a:r>
              <a:rPr lang="en-US" sz="2400" dirty="0" smtClean="0">
                <a:latin typeface="Cambria" pitchFamily="18" charset="0"/>
              </a:rPr>
              <a:t>site. Instruct </a:t>
            </a:r>
            <a:r>
              <a:rPr lang="en-US" sz="2400" dirty="0">
                <a:latin typeface="Cambria" pitchFamily="18" charset="0"/>
              </a:rPr>
              <a:t>patient to relax </a:t>
            </a:r>
            <a:r>
              <a:rPr lang="en-US" sz="2400" dirty="0" smtClean="0">
                <a:latin typeface="Cambria" pitchFamily="18" charset="0"/>
              </a:rPr>
              <a:t>hand.</a:t>
            </a:r>
          </a:p>
          <a:p>
            <a:pPr marL="342900" indent="-342900" algn="l" rtl="0">
              <a:buFont typeface="+mj-lt"/>
              <a:buAutoNum type="arabicPeriod"/>
            </a:pPr>
            <a:r>
              <a:rPr lang="en-US" sz="2400" dirty="0" smtClean="0">
                <a:latin typeface="Cambria" pitchFamily="18" charset="0"/>
              </a:rPr>
              <a:t>Clean insertion site with antiseptic solution in one circular motion, allow to dry.</a:t>
            </a:r>
            <a:endParaRPr lang="en-US" sz="2400" dirty="0">
              <a:latin typeface="Cambria" pitchFamily="18" charset="0"/>
            </a:endParaRPr>
          </a:p>
          <a:p>
            <a:pPr marL="342900" indent="-342900" algn="l" rtl="0">
              <a:buFont typeface="+mj-lt"/>
              <a:buAutoNum type="arabicPeriod"/>
            </a:pPr>
            <a:r>
              <a:rPr lang="en-US" sz="2400" dirty="0" smtClean="0">
                <a:latin typeface="Cambria" pitchFamily="18" charset="0"/>
              </a:rPr>
              <a:t>Insert bevel in 45 degree </a:t>
            </a:r>
            <a:r>
              <a:rPr lang="en-US" sz="2400" dirty="0">
                <a:latin typeface="Cambria" pitchFamily="18" charset="0"/>
              </a:rPr>
              <a:t>into vein </a:t>
            </a:r>
            <a:r>
              <a:rPr lang="en-US" sz="2400" dirty="0" smtClean="0">
                <a:latin typeface="Cambria" pitchFamily="18" charset="0"/>
              </a:rPr>
              <a:t>and observe </a:t>
            </a:r>
            <a:r>
              <a:rPr lang="en-US" sz="2400" dirty="0">
                <a:latin typeface="Cambria" pitchFamily="18" charset="0"/>
              </a:rPr>
              <a:t>for blood return through flashback chamber of catheter, indicating that bevel of needle has entered </a:t>
            </a:r>
            <a:r>
              <a:rPr lang="en-US" sz="2400" dirty="0" smtClean="0">
                <a:latin typeface="Cambria" pitchFamily="18" charset="0"/>
              </a:rPr>
              <a:t>vein.</a:t>
            </a:r>
          </a:p>
          <a:p>
            <a:pPr marL="342900" indent="-342900" algn="l" rtl="0">
              <a:buFont typeface="+mj-lt"/>
              <a:buAutoNum type="arabicPeriod"/>
            </a:pPr>
            <a:endParaRPr lang="en-US" sz="2400" dirty="0" smtClean="0">
              <a:latin typeface="Cambria" pitchFamily="18" charset="0"/>
            </a:endParaRPr>
          </a:p>
          <a:p>
            <a:pPr algn="l" rtl="0"/>
            <a:endParaRPr lang="en-US" sz="2400" dirty="0" smtClean="0">
              <a:latin typeface="Cambria" pitchFamily="18" charset="0"/>
            </a:endParaRPr>
          </a:p>
          <a:p>
            <a:pPr algn="l" rtl="0"/>
            <a:endParaRPr lang="ar-IQ" sz="2400" dirty="0">
              <a:latin typeface="Cambria" pitchFamily="18" charset="0"/>
            </a:endParaRPr>
          </a:p>
        </p:txBody>
      </p:sp>
    </p:spTree>
    <p:extLst>
      <p:ext uri="{BB962C8B-B14F-4D97-AF65-F5344CB8AC3E}">
        <p14:creationId xmlns:p14="http://schemas.microsoft.com/office/powerpoint/2010/main" val="2682585292"/>
      </p:ext>
    </p:extLst>
  </p:cSld>
  <p:clrMapOvr>
    <a:masterClrMapping/>
  </p:clrMapOvr>
  <p:transition>
    <p:push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71546"/>
          </a:xfrm>
          <a:solidFill>
            <a:schemeClr val="bg2"/>
          </a:solidFill>
        </p:spPr>
        <p:txBody>
          <a:bodyPr>
            <a:normAutofit fontScale="90000"/>
          </a:bodyPr>
          <a:lstStyle/>
          <a:p>
            <a:pPr lvl="0"/>
            <a:r>
              <a:rPr lang="en-US" b="1" u="sng" dirty="0" smtClean="0">
                <a:latin typeface="Calibri" pitchFamily="34" charset="0"/>
                <a:ea typeface="Times New Roman" pitchFamily="18" charset="0"/>
                <a:cs typeface="Arial" pitchFamily="34" charset="0"/>
              </a:rPr>
              <a:t/>
            </a:r>
            <a:br>
              <a:rPr lang="en-US" b="1" u="sng" dirty="0" smtClean="0">
                <a:latin typeface="Calibri" pitchFamily="34" charset="0"/>
                <a:ea typeface="Times New Roman" pitchFamily="18" charset="0"/>
                <a:cs typeface="Arial" pitchFamily="34" charset="0"/>
              </a:rPr>
            </a:br>
            <a:r>
              <a:rPr lang="en-US" sz="4900" b="1" u="sng"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ea typeface="Times New Roman" pitchFamily="18" charset="0"/>
                <a:cs typeface="Arial" pitchFamily="34" charset="0"/>
              </a:rPr>
              <a:t>Procedure</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ar-IQ" dirty="0"/>
          </a:p>
        </p:txBody>
      </p:sp>
      <p:sp>
        <p:nvSpPr>
          <p:cNvPr id="3" name="مستطيل 2"/>
          <p:cNvSpPr/>
          <p:nvPr/>
        </p:nvSpPr>
        <p:spPr>
          <a:xfrm>
            <a:off x="2" y="1052736"/>
            <a:ext cx="9143999" cy="5693866"/>
          </a:xfrm>
          <a:prstGeom prst="rect">
            <a:avLst/>
          </a:prstGeom>
        </p:spPr>
        <p:txBody>
          <a:bodyPr wrap="square">
            <a:spAutoFit/>
          </a:bodyPr>
          <a:lstStyle/>
          <a:p>
            <a:pPr algn="l" rtl="0"/>
            <a:r>
              <a:rPr lang="en-US" sz="2400" dirty="0" smtClean="0">
                <a:solidFill>
                  <a:prstClr val="black"/>
                </a:solidFill>
                <a:latin typeface="Cambria" pitchFamily="18" charset="0"/>
              </a:rPr>
              <a:t>7. </a:t>
            </a:r>
            <a:r>
              <a:rPr lang="en-US" sz="2800" dirty="0" smtClean="0">
                <a:solidFill>
                  <a:prstClr val="black"/>
                </a:solidFill>
                <a:latin typeface="Cambria" pitchFamily="18" charset="0"/>
              </a:rPr>
              <a:t>Loosen </a:t>
            </a:r>
            <a:r>
              <a:rPr lang="en-US" sz="2800" dirty="0" err="1">
                <a:solidFill>
                  <a:prstClr val="black"/>
                </a:solidFill>
                <a:latin typeface="Cambria" pitchFamily="18" charset="0"/>
              </a:rPr>
              <a:t>stylet</a:t>
            </a:r>
            <a:r>
              <a:rPr lang="en-US" sz="2800" dirty="0">
                <a:solidFill>
                  <a:prstClr val="black"/>
                </a:solidFill>
                <a:latin typeface="Cambria" pitchFamily="18" charset="0"/>
              </a:rPr>
              <a:t> of over-the-needle </a:t>
            </a:r>
            <a:r>
              <a:rPr lang="en-US" sz="2800" dirty="0" smtClean="0">
                <a:solidFill>
                  <a:prstClr val="black"/>
                </a:solidFill>
                <a:latin typeface="Cambria" pitchFamily="18" charset="0"/>
              </a:rPr>
              <a:t>catheter. </a:t>
            </a:r>
            <a:r>
              <a:rPr lang="en-US" sz="2800" dirty="0">
                <a:solidFill>
                  <a:prstClr val="black"/>
                </a:solidFill>
                <a:latin typeface="Cambria" pitchFamily="18" charset="0"/>
              </a:rPr>
              <a:t>Continue to hold skin taut while stabilizing needle and advance catheter off needle to thread just the catheter into vein until hub rests at venipuncture site. Do not reinsert </a:t>
            </a:r>
            <a:r>
              <a:rPr lang="en-US" sz="2800" dirty="0" err="1">
                <a:solidFill>
                  <a:prstClr val="black"/>
                </a:solidFill>
                <a:latin typeface="Cambria" pitchFamily="18" charset="0"/>
              </a:rPr>
              <a:t>stylet</a:t>
            </a:r>
            <a:r>
              <a:rPr lang="en-US" sz="2800" dirty="0">
                <a:solidFill>
                  <a:prstClr val="black"/>
                </a:solidFill>
                <a:latin typeface="Cambria" pitchFamily="18" charset="0"/>
              </a:rPr>
              <a:t> once it is loosened</a:t>
            </a:r>
            <a:r>
              <a:rPr lang="en-US" sz="2800" dirty="0" smtClean="0">
                <a:solidFill>
                  <a:prstClr val="black"/>
                </a:solidFill>
                <a:latin typeface="Cambria" pitchFamily="18" charset="0"/>
              </a:rPr>
              <a:t>.</a:t>
            </a:r>
          </a:p>
          <a:p>
            <a:pPr lvl="0" algn="l" rtl="0"/>
            <a:endParaRPr lang="en-US" sz="2800" dirty="0" smtClean="0">
              <a:solidFill>
                <a:prstClr val="black"/>
              </a:solidFill>
              <a:latin typeface="Cambria" pitchFamily="18" charset="0"/>
            </a:endParaRPr>
          </a:p>
          <a:p>
            <a:pPr algn="l" rtl="0"/>
            <a:r>
              <a:rPr lang="en-US" sz="2800" dirty="0" smtClean="0">
                <a:solidFill>
                  <a:prstClr val="black"/>
                </a:solidFill>
                <a:latin typeface="Cambria" pitchFamily="18" charset="0"/>
              </a:rPr>
              <a:t>8. </a:t>
            </a:r>
            <a:r>
              <a:rPr lang="en-US" sz="2800" dirty="0">
                <a:solidFill>
                  <a:prstClr val="black"/>
                </a:solidFill>
                <a:latin typeface="Cambria" pitchFamily="18" charset="0"/>
              </a:rPr>
              <a:t>Stabilize catheter with </a:t>
            </a:r>
            <a:r>
              <a:rPr lang="en-US" sz="2800" dirty="0" err="1">
                <a:solidFill>
                  <a:prstClr val="black"/>
                </a:solidFill>
                <a:latin typeface="Cambria" pitchFamily="18" charset="0"/>
              </a:rPr>
              <a:t>nondominant</a:t>
            </a:r>
            <a:r>
              <a:rPr lang="en-US" sz="2800" dirty="0">
                <a:solidFill>
                  <a:prstClr val="black"/>
                </a:solidFill>
                <a:latin typeface="Cambria" pitchFamily="18" charset="0"/>
              </a:rPr>
              <a:t> hand and release tourniquet with other. Apply gentle but firm pressure with middle finger of </a:t>
            </a:r>
            <a:r>
              <a:rPr lang="en-US" sz="2800" dirty="0" err="1">
                <a:solidFill>
                  <a:prstClr val="black"/>
                </a:solidFill>
                <a:latin typeface="Cambria" pitchFamily="18" charset="0"/>
              </a:rPr>
              <a:t>nondominant</a:t>
            </a:r>
            <a:r>
              <a:rPr lang="en-US" sz="2800" dirty="0">
                <a:solidFill>
                  <a:prstClr val="black"/>
                </a:solidFill>
                <a:latin typeface="Cambria" pitchFamily="18" charset="0"/>
              </a:rPr>
              <a:t> hand 3 cm above insertion site. Keep catheter stable with index finger</a:t>
            </a:r>
            <a:r>
              <a:rPr lang="en-US" sz="2800" dirty="0" smtClean="0">
                <a:solidFill>
                  <a:prstClr val="black"/>
                </a:solidFill>
                <a:latin typeface="Cambria" pitchFamily="18" charset="0"/>
              </a:rPr>
              <a:t>.</a:t>
            </a:r>
          </a:p>
          <a:p>
            <a:pPr algn="l" rtl="0"/>
            <a:endParaRPr lang="en-US" sz="2800" dirty="0">
              <a:solidFill>
                <a:prstClr val="black"/>
              </a:solidFill>
              <a:latin typeface="Cambria" pitchFamily="18" charset="0"/>
            </a:endParaRPr>
          </a:p>
          <a:p>
            <a:pPr algn="l" rtl="0"/>
            <a:r>
              <a:rPr lang="en-US" sz="2800" dirty="0">
                <a:solidFill>
                  <a:prstClr val="black"/>
                </a:solidFill>
                <a:latin typeface="Cambria" pitchFamily="18" charset="0"/>
              </a:rPr>
              <a:t>9</a:t>
            </a:r>
            <a:r>
              <a:rPr lang="en-US" sz="2800" dirty="0" smtClean="0">
                <a:solidFill>
                  <a:prstClr val="black"/>
                </a:solidFill>
                <a:latin typeface="Cambria" pitchFamily="18" charset="0"/>
              </a:rPr>
              <a:t>. Secure </a:t>
            </a:r>
            <a:r>
              <a:rPr lang="en-US" sz="2800" dirty="0">
                <a:solidFill>
                  <a:prstClr val="black"/>
                </a:solidFill>
                <a:latin typeface="Cambria" pitchFamily="18" charset="0"/>
              </a:rPr>
              <a:t>cannula, dispose </a:t>
            </a:r>
            <a:r>
              <a:rPr lang="en-US" sz="2800" dirty="0" err="1">
                <a:solidFill>
                  <a:prstClr val="black"/>
                </a:solidFill>
                <a:latin typeface="Cambria" pitchFamily="18" charset="0"/>
              </a:rPr>
              <a:t>stylet</a:t>
            </a:r>
            <a:r>
              <a:rPr lang="en-US" sz="2800" dirty="0" smtClean="0">
                <a:solidFill>
                  <a:prstClr val="black"/>
                </a:solidFill>
                <a:latin typeface="Cambria" pitchFamily="18" charset="0"/>
              </a:rPr>
              <a:t>.</a:t>
            </a:r>
            <a:r>
              <a:rPr lang="en-US" sz="2800" dirty="0">
                <a:solidFill>
                  <a:prstClr val="black"/>
                </a:solidFill>
                <a:latin typeface="Cambria" pitchFamily="18" charset="0"/>
              </a:rPr>
              <a:t> Remove clean gloves and perform hand hygiene</a:t>
            </a:r>
            <a:r>
              <a:rPr lang="en-US" sz="2800" dirty="0" smtClean="0">
                <a:solidFill>
                  <a:prstClr val="black"/>
                </a:solidFill>
                <a:latin typeface="Cambria" pitchFamily="18" charset="0"/>
              </a:rPr>
              <a:t>.</a:t>
            </a:r>
            <a:endParaRPr lang="en-US" sz="2800" dirty="0">
              <a:solidFill>
                <a:prstClr val="black"/>
              </a:solidFill>
              <a:latin typeface="Cambria" pitchFamily="18" charset="0"/>
            </a:endParaRPr>
          </a:p>
        </p:txBody>
      </p:sp>
    </p:spTree>
    <p:extLst>
      <p:ext uri="{BB962C8B-B14F-4D97-AF65-F5344CB8AC3E}">
        <p14:creationId xmlns:p14="http://schemas.microsoft.com/office/powerpoint/2010/main" val="2188306046"/>
      </p:ext>
    </p:extLst>
  </p:cSld>
  <p:clrMapOvr>
    <a:masterClrMapping/>
  </p:clrMapOvr>
  <p:transition>
    <p:push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bg2"/>
          </a:solidFill>
        </p:spPr>
        <p:txBody>
          <a:bodyPr/>
          <a:lstStyle/>
          <a:p>
            <a:endParaRPr lang="en-US"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1772816"/>
            <a:ext cx="5904656" cy="2961903"/>
          </a:xfrm>
        </p:spPr>
      </p:pic>
    </p:spTree>
    <p:extLst>
      <p:ext uri="{BB962C8B-B14F-4D97-AF65-F5344CB8AC3E}">
        <p14:creationId xmlns:p14="http://schemas.microsoft.com/office/powerpoint/2010/main" val="2748246104"/>
      </p:ext>
    </p:extLst>
  </p:cSld>
  <p:clrMapOvr>
    <a:masterClrMapping/>
  </p:clrMapOvr>
  <p:transition>
    <p:push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bg2"/>
          </a:solidFill>
        </p:spPr>
        <p:txBody>
          <a:bodyPr/>
          <a:lstStyle/>
          <a:p>
            <a:endParaRPr lang="en-US"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2060848"/>
            <a:ext cx="5760640" cy="3312368"/>
          </a:xfrm>
        </p:spPr>
      </p:pic>
    </p:spTree>
    <p:extLst>
      <p:ext uri="{BB962C8B-B14F-4D97-AF65-F5344CB8AC3E}">
        <p14:creationId xmlns:p14="http://schemas.microsoft.com/office/powerpoint/2010/main" val="2748246104"/>
      </p:ext>
    </p:extLst>
  </p:cSld>
  <p:clrMapOvr>
    <a:masterClrMapping/>
  </p:clrMapOvr>
  <p:transition>
    <p:push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a:solidFill>
            <a:schemeClr val="bg2"/>
          </a:solidFill>
        </p:spPr>
        <p:txBody>
          <a:bodyPr>
            <a:normAutofit fontScale="90000"/>
          </a:bodyPr>
          <a:lstStyle/>
          <a:p>
            <a:r>
              <a:rPr lang="en-US" b="1" u="sng" dirty="0" smtClean="0">
                <a:latin typeface="Cambria" pitchFamily="18" charset="0"/>
              </a:rPr>
              <a:t/>
            </a:r>
            <a:br>
              <a:rPr lang="en-US" b="1" u="sng" dirty="0" smtClean="0">
                <a:latin typeface="Cambria" pitchFamily="18" charset="0"/>
              </a:rPr>
            </a:br>
            <a:r>
              <a:rPr lang="en-US" b="1" u="sng"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t>Possible Complication</a:t>
            </a:r>
            <a:r>
              <a:rPr lang="en-US" dirty="0" smtClean="0">
                <a:latin typeface="Cambria" pitchFamily="18" charset="0"/>
              </a:rPr>
              <a:t/>
            </a:r>
            <a:br>
              <a:rPr lang="en-US" dirty="0" smtClean="0">
                <a:latin typeface="Cambria" pitchFamily="18" charset="0"/>
              </a:rPr>
            </a:br>
            <a:endParaRPr lang="en-US" dirty="0">
              <a:latin typeface="Cambria" pitchFamily="18" charset="0"/>
            </a:endParaRPr>
          </a:p>
        </p:txBody>
      </p:sp>
      <p:sp>
        <p:nvSpPr>
          <p:cNvPr id="3" name="Content Placeholder 2"/>
          <p:cNvSpPr>
            <a:spLocks noGrp="1"/>
          </p:cNvSpPr>
          <p:nvPr>
            <p:ph idx="1"/>
          </p:nvPr>
        </p:nvSpPr>
        <p:spPr>
          <a:xfrm>
            <a:off x="0" y="928670"/>
            <a:ext cx="9144000" cy="5929330"/>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l" rtl="0">
              <a:buNone/>
            </a:pPr>
            <a:r>
              <a:rPr lang="en-US" u="sng" dirty="0" smtClean="0">
                <a:latin typeface="Cambria" pitchFamily="18" charset="0"/>
              </a:rPr>
              <a:t>1-Hematoma</a:t>
            </a:r>
            <a:r>
              <a:rPr lang="en-US" dirty="0" smtClean="0">
                <a:latin typeface="Cambria" pitchFamily="18" charset="0"/>
              </a:rPr>
              <a:t>: a collection of blood, which can result from failure to puncture the vein when the </a:t>
            </a:r>
            <a:r>
              <a:rPr lang="en-US" dirty="0" err="1" smtClean="0">
                <a:latin typeface="Cambria" pitchFamily="18" charset="0"/>
              </a:rPr>
              <a:t>cannula</a:t>
            </a:r>
            <a:r>
              <a:rPr lang="en-US" dirty="0" smtClean="0">
                <a:latin typeface="Cambria" pitchFamily="18" charset="0"/>
              </a:rPr>
              <a:t> is inserted or when the </a:t>
            </a:r>
            <a:r>
              <a:rPr lang="en-US" dirty="0" err="1" smtClean="0">
                <a:latin typeface="Cambria" pitchFamily="18" charset="0"/>
              </a:rPr>
              <a:t>cannula</a:t>
            </a:r>
            <a:r>
              <a:rPr lang="en-US" dirty="0" smtClean="0">
                <a:latin typeface="Cambria" pitchFamily="18" charset="0"/>
              </a:rPr>
              <a:t> is removed. </a:t>
            </a:r>
          </a:p>
          <a:p>
            <a:pPr algn="l" rtl="0">
              <a:buNone/>
            </a:pPr>
            <a:r>
              <a:rPr lang="en-US" u="sng" dirty="0" smtClean="0">
                <a:latin typeface="Cambria" pitchFamily="18" charset="0"/>
              </a:rPr>
              <a:t>2-Infiltration </a:t>
            </a:r>
            <a:r>
              <a:rPr lang="en-US" dirty="0" smtClean="0">
                <a:latin typeface="Cambria" pitchFamily="18" charset="0"/>
              </a:rPr>
              <a:t>: when infuscate enters the subcutaneous tissue instead of the vein. </a:t>
            </a:r>
          </a:p>
          <a:p>
            <a:pPr algn="l" rtl="0">
              <a:buNone/>
            </a:pPr>
            <a:r>
              <a:rPr lang="en-US" u="sng" dirty="0" smtClean="0">
                <a:latin typeface="Cambria" pitchFamily="18" charset="0"/>
              </a:rPr>
              <a:t>3-Embolism: </a:t>
            </a:r>
            <a:r>
              <a:rPr lang="en-US" dirty="0" smtClean="0">
                <a:latin typeface="Cambria" pitchFamily="18" charset="0"/>
              </a:rPr>
              <a:t>this can be caused by air, a thrombus, or fragment of a catheter breaking off and entering the venous system. </a:t>
            </a:r>
          </a:p>
          <a:p>
            <a:pPr algn="l" rtl="0">
              <a:buNone/>
            </a:pPr>
            <a:r>
              <a:rPr lang="en-US" u="sng" dirty="0" smtClean="0">
                <a:latin typeface="Cambria" pitchFamily="18" charset="0"/>
              </a:rPr>
              <a:t>4-Phlebitis: </a:t>
            </a:r>
            <a:r>
              <a:rPr lang="en-US" dirty="0" smtClean="0">
                <a:latin typeface="Cambria" pitchFamily="18" charset="0"/>
              </a:rPr>
              <a:t>an inflammation of the vein resulting from mechanical or chemical irritation or from an infection. </a:t>
            </a:r>
          </a:p>
          <a:p>
            <a:endParaRPr lang="en-US" dirty="0"/>
          </a:p>
        </p:txBody>
      </p:sp>
    </p:spTree>
    <p:extLst>
      <p:ext uri="{BB962C8B-B14F-4D97-AF65-F5344CB8AC3E}">
        <p14:creationId xmlns:p14="http://schemas.microsoft.com/office/powerpoint/2010/main" val="3581822195"/>
      </p:ext>
    </p:extLst>
  </p:cSld>
  <p:clrMapOvr>
    <a:masterClrMapping/>
  </p:clrMapOvr>
  <p:transition>
    <p:push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149" y="0"/>
            <a:ext cx="9144000" cy="764704"/>
          </a:xfrm>
        </p:spPr>
        <p:txBody>
          <a:bodyPr/>
          <a:lstStyle/>
          <a:p>
            <a:r>
              <a:rPr lang="en-US" b="1" dirty="0" smtClean="0">
                <a:latin typeface="Cambria" pitchFamily="18" charset="0"/>
              </a:rPr>
              <a:t>Phlebitis Scale</a:t>
            </a:r>
            <a:endParaRPr lang="ar-IQ" b="1" dirty="0">
              <a:latin typeface="Cambria" pitchFamily="18" charset="0"/>
            </a:endParaRPr>
          </a:p>
        </p:txBody>
      </p:sp>
      <p:sp>
        <p:nvSpPr>
          <p:cNvPr id="3" name="عنصر نائب للمحتوى 2"/>
          <p:cNvSpPr>
            <a:spLocks noGrp="1"/>
          </p:cNvSpPr>
          <p:nvPr>
            <p:ph idx="1"/>
          </p:nvPr>
        </p:nvSpPr>
        <p:spPr>
          <a:xfrm>
            <a:off x="0" y="764704"/>
            <a:ext cx="9144000" cy="6093296"/>
          </a:xfrm>
        </p:spPr>
        <p:txBody>
          <a:bodyPr>
            <a:normAutofit/>
          </a:bodyPr>
          <a:lstStyle/>
          <a:p>
            <a:pPr marL="0" indent="0">
              <a:buNone/>
            </a:pPr>
            <a:endParaRPr lang="ar-IQ" dirty="0"/>
          </a:p>
        </p:txBody>
      </p:sp>
      <p:graphicFrame>
        <p:nvGraphicFramePr>
          <p:cNvPr id="4" name="جدول 3"/>
          <p:cNvGraphicFramePr>
            <a:graphicFrameLocks noGrp="1"/>
          </p:cNvGraphicFramePr>
          <p:nvPr>
            <p:extLst>
              <p:ext uri="{D42A27DB-BD31-4B8C-83A1-F6EECF244321}">
                <p14:modId xmlns:p14="http://schemas.microsoft.com/office/powerpoint/2010/main" val="3432837893"/>
              </p:ext>
            </p:extLst>
          </p:nvPr>
        </p:nvGraphicFramePr>
        <p:xfrm>
          <a:off x="72461" y="836712"/>
          <a:ext cx="9098879" cy="5590376"/>
        </p:xfrm>
        <a:graphic>
          <a:graphicData uri="http://schemas.openxmlformats.org/drawingml/2006/table">
            <a:tbl>
              <a:tblPr rtl="1" firstRow="1" bandRow="1">
                <a:tableStyleId>{3C2FFA5D-87B4-456A-9821-1D502468CF0F}</a:tableStyleId>
              </a:tblPr>
              <a:tblGrid>
                <a:gridCol w="7210488"/>
                <a:gridCol w="1888391"/>
              </a:tblGrid>
              <a:tr h="5040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Cambria" pitchFamily="18" charset="0"/>
                        </a:rPr>
                        <a:t>Clinical Criteria</a:t>
                      </a:r>
                    </a:p>
                    <a:p>
                      <a:pPr algn="ctr" rtl="0"/>
                      <a:endParaRPr lang="ar-IQ" sz="2000" b="1" dirty="0">
                        <a:latin typeface="Cambria" pitchFamily="18" charset="0"/>
                      </a:endParaRPr>
                    </a:p>
                  </a:txBody>
                  <a:tcPr/>
                </a:tc>
                <a:tc>
                  <a:txBody>
                    <a:bodyPr/>
                    <a:lstStyle/>
                    <a:p>
                      <a:pPr algn="ctr" rtl="0"/>
                      <a:r>
                        <a:rPr lang="en-US" sz="2000" b="1" dirty="0" smtClean="0">
                          <a:latin typeface="Cambria" pitchFamily="18" charset="0"/>
                        </a:rPr>
                        <a:t>Grad</a:t>
                      </a:r>
                      <a:endParaRPr lang="ar-IQ" sz="2000" b="1" dirty="0">
                        <a:latin typeface="Cambria" pitchFamily="18" charset="0"/>
                      </a:endParaRPr>
                    </a:p>
                  </a:txBody>
                  <a:tcPr/>
                </a:tc>
              </a:tr>
              <a:tr h="451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ambria" pitchFamily="18" charset="0"/>
                        </a:rPr>
                        <a:t>No symptoms </a:t>
                      </a:r>
                    </a:p>
                    <a:p>
                      <a:pPr algn="l" rtl="0"/>
                      <a:endParaRPr lang="ar-IQ" sz="2000" b="1" dirty="0">
                        <a:latin typeface="Cambria" pitchFamily="18" charset="0"/>
                      </a:endParaRPr>
                    </a:p>
                  </a:txBody>
                  <a:tcPr/>
                </a:tc>
                <a:tc>
                  <a:txBody>
                    <a:bodyPr/>
                    <a:lstStyle/>
                    <a:p>
                      <a:pPr algn="ctr" rtl="0"/>
                      <a:r>
                        <a:rPr lang="en-US" sz="2000" b="1" dirty="0" smtClean="0">
                          <a:latin typeface="Cambria" pitchFamily="18" charset="0"/>
                        </a:rPr>
                        <a:t>0</a:t>
                      </a:r>
                      <a:endParaRPr lang="ar-IQ" sz="2000" b="1" dirty="0">
                        <a:latin typeface="Cambria" pitchFamily="18" charset="0"/>
                      </a:endParaRPr>
                    </a:p>
                  </a:txBody>
                  <a:tcPr/>
                </a:tc>
              </a:tr>
              <a:tr h="542136">
                <a:tc>
                  <a:txBody>
                    <a:bodyPr/>
                    <a:lstStyle/>
                    <a:p>
                      <a:pPr algn="l" rtl="0"/>
                      <a:r>
                        <a:rPr lang="en-US" sz="2000" b="1" dirty="0" smtClean="0">
                          <a:latin typeface="Cambria" pitchFamily="18" charset="0"/>
                        </a:rPr>
                        <a:t>Erythema at access site with or without pain</a:t>
                      </a:r>
                      <a:endParaRPr lang="ar-IQ" sz="2000" b="1" dirty="0">
                        <a:latin typeface="Cambria" pitchFamily="18" charset="0"/>
                      </a:endParaRPr>
                    </a:p>
                  </a:txBody>
                  <a:tcPr/>
                </a:tc>
                <a:tc>
                  <a:txBody>
                    <a:bodyPr/>
                    <a:lstStyle/>
                    <a:p>
                      <a:pPr algn="ctr" rtl="0"/>
                      <a:r>
                        <a:rPr lang="en-US" sz="2000" b="1" dirty="0" smtClean="0">
                          <a:latin typeface="Cambria" pitchFamily="18" charset="0"/>
                        </a:rPr>
                        <a:t>1</a:t>
                      </a:r>
                      <a:endParaRPr lang="ar-IQ" sz="2000" b="1" dirty="0">
                        <a:latin typeface="Cambria" pitchFamily="18" charset="0"/>
                      </a:endParaRPr>
                    </a:p>
                  </a:txBody>
                  <a:tcPr/>
                </a:tc>
              </a:tr>
              <a:tr h="720080">
                <a:tc>
                  <a:txBody>
                    <a:bodyPr/>
                    <a:lstStyle/>
                    <a:p>
                      <a:pPr algn="l" rtl="0"/>
                      <a:r>
                        <a:rPr lang="en-US" sz="2000" b="1" dirty="0" smtClean="0">
                          <a:latin typeface="Cambria" pitchFamily="18" charset="0"/>
                        </a:rPr>
                        <a:t>Pain at access site with erythema and/or edema </a:t>
                      </a:r>
                      <a:endParaRPr lang="ar-IQ" sz="2000" b="1" dirty="0">
                        <a:latin typeface="Cambria" pitchFamily="18" charset="0"/>
                      </a:endParaRPr>
                    </a:p>
                  </a:txBody>
                  <a:tcPr/>
                </a:tc>
                <a:tc>
                  <a:txBody>
                    <a:bodyPr/>
                    <a:lstStyle/>
                    <a:p>
                      <a:pPr algn="ctr" rtl="0"/>
                      <a:r>
                        <a:rPr lang="en-US" sz="2000" b="1" dirty="0" smtClean="0">
                          <a:latin typeface="Cambria" pitchFamily="18" charset="0"/>
                        </a:rPr>
                        <a:t>2</a:t>
                      </a:r>
                      <a:endParaRPr lang="ar-IQ" sz="2000" b="1" dirty="0">
                        <a:latin typeface="Cambria" pitchFamily="18" charset="0"/>
                      </a:endParaRPr>
                    </a:p>
                  </a:txBody>
                  <a:tcPr/>
                </a:tc>
              </a:tr>
              <a:tr h="1011965">
                <a:tc>
                  <a:txBody>
                    <a:bodyPr/>
                    <a:lstStyle/>
                    <a:p>
                      <a:pPr marL="342900" indent="-342900" algn="l" rtl="0">
                        <a:buFont typeface="Arial" pitchFamily="34" charset="0"/>
                        <a:buChar char="•"/>
                      </a:pPr>
                      <a:r>
                        <a:rPr lang="en-US" sz="2000" b="1" dirty="0" smtClean="0">
                          <a:latin typeface="Cambria" pitchFamily="18" charset="0"/>
                        </a:rPr>
                        <a:t>Pain at access site with erythema and/or edema </a:t>
                      </a:r>
                    </a:p>
                    <a:p>
                      <a:pPr marL="342900" indent="-342900" algn="l" rtl="0">
                        <a:buFont typeface="Arial" pitchFamily="34" charset="0"/>
                        <a:buChar char="•"/>
                      </a:pPr>
                      <a:r>
                        <a:rPr lang="en-US" sz="2000" b="1" dirty="0" smtClean="0">
                          <a:latin typeface="Cambria" pitchFamily="18" charset="0"/>
                        </a:rPr>
                        <a:t>Streak formation </a:t>
                      </a:r>
                      <a:endParaRPr lang="ar-IQ" sz="2000" b="1" dirty="0" smtClean="0">
                        <a:latin typeface="Cambria" pitchFamily="18" charset="0"/>
                      </a:endParaRPr>
                    </a:p>
                    <a:p>
                      <a:pPr marL="342900" indent="-342900" algn="l" rtl="0">
                        <a:buFont typeface="Arial" pitchFamily="34" charset="0"/>
                        <a:buChar char="•"/>
                      </a:pPr>
                      <a:r>
                        <a:rPr lang="en-US" sz="2000" b="1" dirty="0" smtClean="0">
                          <a:latin typeface="Cambria" pitchFamily="18" charset="0"/>
                        </a:rPr>
                        <a:t>Palpable venous cord </a:t>
                      </a:r>
                    </a:p>
                  </a:txBody>
                  <a:tcPr/>
                </a:tc>
                <a:tc>
                  <a:txBody>
                    <a:bodyPr/>
                    <a:lstStyle/>
                    <a:p>
                      <a:pPr algn="ctr" rtl="0"/>
                      <a:r>
                        <a:rPr lang="en-US" sz="2000" b="1" dirty="0" smtClean="0">
                          <a:latin typeface="Cambria" pitchFamily="18" charset="0"/>
                        </a:rPr>
                        <a:t>3</a:t>
                      </a:r>
                      <a:endParaRPr lang="ar-IQ" sz="2000" b="1" dirty="0">
                        <a:latin typeface="Cambria" pitchFamily="18" charset="0"/>
                      </a:endParaRPr>
                    </a:p>
                  </a:txBody>
                  <a:tcPr/>
                </a:tc>
              </a:tr>
              <a:tr h="1244852">
                <a:tc>
                  <a:txBody>
                    <a:bodyPr/>
                    <a:lstStyle/>
                    <a:p>
                      <a:pPr marL="342900" indent="-342900" algn="l" rtl="0">
                        <a:buFont typeface="Arial" pitchFamily="34" charset="0"/>
                        <a:buChar char="•"/>
                      </a:pPr>
                      <a:r>
                        <a:rPr lang="en-US" sz="2000" b="1" dirty="0" smtClean="0">
                          <a:latin typeface="Cambria" pitchFamily="18" charset="0"/>
                        </a:rPr>
                        <a:t>Pain at access site with erythema and/or edema Streak formation </a:t>
                      </a:r>
                    </a:p>
                    <a:p>
                      <a:pPr marL="342900" indent="-342900" algn="l" rtl="0">
                        <a:buFont typeface="Arial" pitchFamily="34" charset="0"/>
                        <a:buChar char="•"/>
                      </a:pPr>
                      <a:r>
                        <a:rPr lang="en-US" sz="2000" b="1" dirty="0" smtClean="0">
                          <a:latin typeface="Cambria" pitchFamily="18" charset="0"/>
                        </a:rPr>
                        <a:t>Palpable venous cord &gt;1 inch (2.5 cm) in length </a:t>
                      </a:r>
                    </a:p>
                    <a:p>
                      <a:pPr marL="342900" indent="-342900" algn="l" rtl="0">
                        <a:buFont typeface="Arial" pitchFamily="34" charset="0"/>
                        <a:buChar char="•"/>
                      </a:pPr>
                      <a:r>
                        <a:rPr lang="en-US" sz="2000" b="1" dirty="0" smtClean="0">
                          <a:latin typeface="Cambria" pitchFamily="18" charset="0"/>
                        </a:rPr>
                        <a:t>Purulent drainage</a:t>
                      </a:r>
                    </a:p>
                  </a:txBody>
                  <a:tcPr/>
                </a:tc>
                <a:tc>
                  <a:txBody>
                    <a:bodyPr/>
                    <a:lstStyle/>
                    <a:p>
                      <a:pPr algn="ctr" rtl="0"/>
                      <a:r>
                        <a:rPr lang="en-US" sz="2000" b="1" dirty="0" smtClean="0">
                          <a:latin typeface="Cambria" pitchFamily="18" charset="0"/>
                        </a:rPr>
                        <a:t>4</a:t>
                      </a:r>
                      <a:endParaRPr lang="ar-IQ" sz="2000" b="1" dirty="0">
                        <a:latin typeface="Cambria" pitchFamily="18" charset="0"/>
                      </a:endParaRPr>
                    </a:p>
                  </a:txBody>
                  <a:tcPr/>
                </a:tc>
              </a:tr>
            </a:tbl>
          </a:graphicData>
        </a:graphic>
      </p:graphicFrame>
    </p:spTree>
    <p:extLst>
      <p:ext uri="{BB962C8B-B14F-4D97-AF65-F5344CB8AC3E}">
        <p14:creationId xmlns:p14="http://schemas.microsoft.com/office/powerpoint/2010/main" val="2707370628"/>
      </p:ext>
    </p:extLst>
  </p:cSld>
  <p:clrMapOvr>
    <a:masterClrMapping/>
  </p:clrMapOvr>
  <p:transition>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5"/>
            <a:ext cx="9144000" cy="836711"/>
          </a:xfrm>
          <a:solidFill>
            <a:schemeClr val="bg2"/>
          </a:solidFill>
        </p:spPr>
        <p:style>
          <a:lnRef idx="2">
            <a:schemeClr val="accent1"/>
          </a:lnRef>
          <a:fillRef idx="1">
            <a:schemeClr val="lt1"/>
          </a:fillRef>
          <a:effectRef idx="0">
            <a:schemeClr val="accent1"/>
          </a:effectRef>
          <a:fontRef idx="minor">
            <a:schemeClr val="dk1"/>
          </a:fontRef>
        </p:style>
        <p:txBody>
          <a:bodyPr/>
          <a:lstStyle/>
          <a:p>
            <a:pPr algn="l"/>
            <a:endParaRPr lang="ar-IQ"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Arial Rounded MT Bold" pitchFamily="34" charset="0"/>
            </a:endParaRPr>
          </a:p>
        </p:txBody>
      </p:sp>
      <p:sp>
        <p:nvSpPr>
          <p:cNvPr id="3" name="مستطيل 2"/>
          <p:cNvSpPr/>
          <p:nvPr/>
        </p:nvSpPr>
        <p:spPr>
          <a:xfrm>
            <a:off x="0" y="1124746"/>
            <a:ext cx="9144000" cy="4585871"/>
          </a:xfrm>
          <a:prstGeom prst="rect">
            <a:avLst/>
          </a:prstGeom>
        </p:spPr>
        <p:txBody>
          <a:bodyPr wrap="square">
            <a:spAutoFit/>
          </a:bodyPr>
          <a:lstStyle/>
          <a:p>
            <a:pPr algn="l" rtl="0"/>
            <a:r>
              <a:rPr lang="en-US" sz="3600" b="1" u="sng" dirty="0">
                <a:solidFill>
                  <a:srgbClr val="FF0000"/>
                </a:solidFill>
                <a:latin typeface="Cambria" pitchFamily="18" charset="0"/>
              </a:rPr>
              <a:t>An </a:t>
            </a:r>
            <a:r>
              <a:rPr lang="en-US" sz="3600" b="1" u="sng" dirty="0" smtClean="0">
                <a:solidFill>
                  <a:srgbClr val="FF0000"/>
                </a:solidFill>
                <a:latin typeface="Cambria" pitchFamily="18" charset="0"/>
              </a:rPr>
              <a:t>I.V bolus: </a:t>
            </a:r>
            <a:r>
              <a:rPr lang="en-US" sz="3200" dirty="0">
                <a:latin typeface="Cambria" pitchFamily="18" charset="0"/>
              </a:rPr>
              <a:t>is one method of medication administration currently practiced on patient care units. It introduces a concentrated dose of a medication directly into a vein by way of an existing </a:t>
            </a:r>
            <a:r>
              <a:rPr lang="en-US" sz="3200" dirty="0" smtClean="0">
                <a:latin typeface="Cambria" pitchFamily="18" charset="0"/>
              </a:rPr>
              <a:t>IV </a:t>
            </a:r>
            <a:r>
              <a:rPr lang="en-US" sz="3200" dirty="0">
                <a:latin typeface="Cambria" pitchFamily="18" charset="0"/>
              </a:rPr>
              <a:t>access. Administering medications by IV bolus is common in emergencies when deliver a fast-acting medication quickly. </a:t>
            </a:r>
            <a:r>
              <a:rPr lang="en-US" sz="3200" dirty="0" smtClean="0">
                <a:latin typeface="Cambria" pitchFamily="18" charset="0"/>
              </a:rPr>
              <a:t>It </a:t>
            </a:r>
            <a:r>
              <a:rPr lang="en-US" sz="3200" dirty="0">
                <a:latin typeface="Cambria" pitchFamily="18" charset="0"/>
              </a:rPr>
              <a:t>is essential to monitor patients closely for adverse </a:t>
            </a:r>
            <a:r>
              <a:rPr lang="en-US" sz="3200" dirty="0" smtClean="0">
                <a:latin typeface="Cambria" pitchFamily="18" charset="0"/>
              </a:rPr>
              <a:t>reactions because </a:t>
            </a:r>
            <a:r>
              <a:rPr lang="en-US" sz="3200" dirty="0">
                <a:latin typeface="Cambria" pitchFamily="18" charset="0"/>
              </a:rPr>
              <a:t>these medications act </a:t>
            </a:r>
            <a:r>
              <a:rPr lang="en-US" sz="3200" dirty="0" smtClean="0">
                <a:latin typeface="Cambria" pitchFamily="18" charset="0"/>
              </a:rPr>
              <a:t>quickly</a:t>
            </a:r>
            <a:r>
              <a:rPr lang="en-US" sz="3200" dirty="0">
                <a:latin typeface="Cambria" pitchFamily="18" charset="0"/>
              </a:rPr>
              <a:t>.</a:t>
            </a:r>
            <a:endParaRPr lang="ar-IQ" dirty="0">
              <a:latin typeface="Cambria" pitchFamily="18" charset="0"/>
            </a:endParaRPr>
          </a:p>
        </p:txBody>
      </p:sp>
    </p:spTree>
    <p:extLst>
      <p:ext uri="{BB962C8B-B14F-4D97-AF65-F5344CB8AC3E}">
        <p14:creationId xmlns:p14="http://schemas.microsoft.com/office/powerpoint/2010/main" val="3673350136"/>
      </p:ext>
    </p:extLst>
  </p:cSld>
  <p:clrMapOvr>
    <a:masterClrMapping/>
  </p:clrMapOvr>
  <p:transition>
    <p:push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bg2"/>
          </a:solidFill>
        </p:spPr>
        <p:txBody>
          <a:bodyPr/>
          <a:lstStyle/>
          <a:p>
            <a:endParaRPr lang="en-US" dirty="0"/>
          </a:p>
        </p:txBody>
      </p:sp>
      <p:sp>
        <p:nvSpPr>
          <p:cNvPr id="3" name="عنصر نائب للمحتوى 2"/>
          <p:cNvSpPr>
            <a:spLocks noGrp="1"/>
          </p:cNvSpPr>
          <p:nvPr>
            <p:ph idx="1"/>
          </p:nvPr>
        </p:nvSpPr>
        <p:spPr>
          <a:xfrm>
            <a:off x="467544" y="1484784"/>
            <a:ext cx="8229600" cy="4525963"/>
          </a:xfrm>
        </p:spPr>
        <p:txBody>
          <a:bodyPr/>
          <a:lstStyle/>
          <a:p>
            <a:endParaRPr lang="en-US" dirty="0" smtClean="0"/>
          </a:p>
          <a:p>
            <a:pPr marL="0" indent="0">
              <a:buNone/>
            </a:pPr>
            <a:endParaRPr lang="en-US" dirty="0"/>
          </a:p>
          <a:p>
            <a:pPr marL="0" indent="0" algn="ctr">
              <a:buNone/>
            </a:pPr>
            <a:r>
              <a:rPr lang="en-US" sz="5400" b="1" dirty="0" smtClean="0">
                <a:latin typeface="Cambria" pitchFamily="18" charset="0"/>
                <a:cs typeface="+mj-cs"/>
              </a:rPr>
              <a:t>Thanks </a:t>
            </a:r>
            <a:endParaRPr lang="ar-IQ" sz="5400" b="1" dirty="0">
              <a:latin typeface="Cambria" pitchFamily="18" charset="0"/>
              <a:cs typeface="+mj-cs"/>
            </a:endParaRPr>
          </a:p>
        </p:txBody>
      </p:sp>
    </p:spTree>
    <p:extLst>
      <p:ext uri="{BB962C8B-B14F-4D97-AF65-F5344CB8AC3E}">
        <p14:creationId xmlns:p14="http://schemas.microsoft.com/office/powerpoint/2010/main" val="13017024"/>
      </p:ext>
    </p:extLst>
  </p:cSld>
  <p:clrMapOvr>
    <a:masterClrMapping/>
  </p:clrMapOvr>
  <p:transition>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5"/>
            <a:ext cx="9144000" cy="836711"/>
          </a:xfrm>
          <a:solidFill>
            <a:schemeClr val="bg2"/>
          </a:solidFill>
        </p:spPr>
        <p:style>
          <a:lnRef idx="2">
            <a:schemeClr val="accent1"/>
          </a:lnRef>
          <a:fillRef idx="1">
            <a:schemeClr val="lt1"/>
          </a:fillRef>
          <a:effectRef idx="0">
            <a:schemeClr val="accent1"/>
          </a:effectRef>
          <a:fontRef idx="minor">
            <a:schemeClr val="dk1"/>
          </a:fontRef>
        </p:style>
        <p:txBody>
          <a:bodyPr/>
          <a:lstStyle/>
          <a:p>
            <a:r>
              <a:rPr lang="en-US"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Arial Rounded MT Bold" pitchFamily="34" charset="0"/>
              </a:rPr>
              <a:t>Take into Account</a:t>
            </a:r>
            <a:endParaRPr lang="ar-IQ"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Arial Rounded MT Bold" pitchFamily="34" charset="0"/>
            </a:endParaRPr>
          </a:p>
        </p:txBody>
      </p:sp>
      <p:sp>
        <p:nvSpPr>
          <p:cNvPr id="3" name="مستطيل 2"/>
          <p:cNvSpPr/>
          <p:nvPr/>
        </p:nvSpPr>
        <p:spPr>
          <a:xfrm>
            <a:off x="0" y="836712"/>
            <a:ext cx="9144000" cy="6124754"/>
          </a:xfrm>
          <a:prstGeom prst="rect">
            <a:avLst/>
          </a:prstGeom>
        </p:spPr>
        <p:txBody>
          <a:bodyPr wrap="square">
            <a:spAutoFit/>
          </a:bodyPr>
          <a:lstStyle/>
          <a:p>
            <a:pPr marL="514350" indent="-514350" algn="l" rtl="0">
              <a:buFont typeface="+mj-lt"/>
              <a:buAutoNum type="arabicPeriod"/>
            </a:pPr>
            <a:r>
              <a:rPr lang="en-US" sz="2800" dirty="0">
                <a:latin typeface="Cambria" pitchFamily="18" charset="0"/>
              </a:rPr>
              <a:t>The IV bolus is a dangerous method to administer medications because it allows no time to correct errors</a:t>
            </a:r>
            <a:r>
              <a:rPr lang="en-US" sz="2800" dirty="0" smtClean="0">
                <a:latin typeface="Cambria" pitchFamily="18" charset="0"/>
              </a:rPr>
              <a:t>.</a:t>
            </a:r>
          </a:p>
          <a:p>
            <a:pPr marL="514350" indent="-514350" algn="l" rtl="0">
              <a:buFont typeface="+mj-lt"/>
              <a:buAutoNum type="arabicPeriod"/>
            </a:pPr>
            <a:r>
              <a:rPr lang="en-US" sz="2800" dirty="0" smtClean="0">
                <a:latin typeface="Cambria" pitchFamily="18" charset="0"/>
              </a:rPr>
              <a:t> </a:t>
            </a:r>
            <a:r>
              <a:rPr lang="en-US" sz="2800" dirty="0">
                <a:latin typeface="Cambria" pitchFamily="18" charset="0"/>
              </a:rPr>
              <a:t>Administering an IV push medication too quickly can cause death. Therefore be very careful in calculating the correct amount of the medication to give. </a:t>
            </a:r>
            <a:endParaRPr lang="en-US" sz="2800" dirty="0" smtClean="0">
              <a:latin typeface="Cambria" pitchFamily="18" charset="0"/>
            </a:endParaRPr>
          </a:p>
          <a:p>
            <a:pPr marL="514350" indent="-514350" algn="l" rtl="0">
              <a:buFont typeface="+mj-lt"/>
              <a:buAutoNum type="arabicPeriod"/>
            </a:pPr>
            <a:r>
              <a:rPr lang="en-US" sz="2800" dirty="0">
                <a:latin typeface="Cambria" pitchFamily="18" charset="0"/>
              </a:rPr>
              <a:t>A</a:t>
            </a:r>
            <a:r>
              <a:rPr lang="en-US" sz="2800" dirty="0" smtClean="0">
                <a:latin typeface="Cambria" pitchFamily="18" charset="0"/>
              </a:rPr>
              <a:t> </a:t>
            </a:r>
            <a:r>
              <a:rPr lang="en-US" sz="2800" dirty="0">
                <a:latin typeface="Cambria" pitchFamily="18" charset="0"/>
              </a:rPr>
              <a:t>bolus may cause direct irritation to the lining of blood vessels; thus always confirm placement of the IV catheter or needle</a:t>
            </a:r>
            <a:r>
              <a:rPr lang="en-US" sz="2800" dirty="0" smtClean="0">
                <a:latin typeface="Cambria" pitchFamily="18" charset="0"/>
              </a:rPr>
              <a:t>.</a:t>
            </a:r>
          </a:p>
          <a:p>
            <a:pPr marL="514350" indent="-514350" algn="l" rtl="0">
              <a:buFont typeface="+mj-lt"/>
              <a:buAutoNum type="arabicPeriod"/>
            </a:pPr>
            <a:r>
              <a:rPr lang="en-US" sz="2800" dirty="0" smtClean="0">
                <a:latin typeface="Cambria" pitchFamily="18" charset="0"/>
              </a:rPr>
              <a:t> </a:t>
            </a:r>
            <a:r>
              <a:rPr lang="en-US" sz="2800" dirty="0">
                <a:latin typeface="Cambria" pitchFamily="18" charset="0"/>
              </a:rPr>
              <a:t>Never give an IV bolus if the insertion site appears edematous or reddened or if the IV fluids do not flow at the ordered rate. </a:t>
            </a:r>
            <a:endParaRPr lang="en-US" sz="2800" dirty="0" smtClean="0">
              <a:latin typeface="Cambria" pitchFamily="18" charset="0"/>
            </a:endParaRPr>
          </a:p>
          <a:p>
            <a:pPr marL="514350" indent="-514350" algn="l" rtl="0">
              <a:buFont typeface="+mj-lt"/>
              <a:buAutoNum type="arabicPeriod"/>
            </a:pPr>
            <a:r>
              <a:rPr lang="en-US" sz="2800" dirty="0" smtClean="0">
                <a:latin typeface="Cambria" pitchFamily="18" charset="0"/>
              </a:rPr>
              <a:t>Accidental </a:t>
            </a:r>
            <a:r>
              <a:rPr lang="en-US" sz="2800" dirty="0">
                <a:latin typeface="Cambria" pitchFamily="18" charset="0"/>
              </a:rPr>
              <a:t>injection of some medications into tissues surrounding a vein can cause pain, sloughing of tissues, and abscesses</a:t>
            </a:r>
            <a:r>
              <a:rPr lang="en-US" dirty="0"/>
              <a:t>. </a:t>
            </a:r>
            <a:endParaRPr lang="ar-IQ" dirty="0"/>
          </a:p>
        </p:txBody>
      </p:sp>
    </p:spTree>
    <p:extLst>
      <p:ext uri="{BB962C8B-B14F-4D97-AF65-F5344CB8AC3E}">
        <p14:creationId xmlns:p14="http://schemas.microsoft.com/office/powerpoint/2010/main" val="3673350136"/>
      </p:ext>
    </p:extLst>
  </p:cSld>
  <p:clrMapOvr>
    <a:masterClrMapping/>
  </p:clrMapOvr>
  <p:transition>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14422"/>
          </a:xfrm>
          <a:solidFill>
            <a:schemeClr val="bg2"/>
          </a:solidFill>
        </p:spPr>
        <p:txBody>
          <a:bodyPr>
            <a:normAutofit fontScale="90000"/>
          </a:bodyPr>
          <a:lstStyle/>
          <a:p>
            <a:r>
              <a:rPr lang="en-US" sz="4800" b="1" u="sng" dirty="0" smtClean="0">
                <a:latin typeface="Cambria" pitchFamily="18" charset="0"/>
              </a:rPr>
              <a:t/>
            </a:r>
            <a:br>
              <a:rPr lang="en-US" sz="4800" b="1" u="sng" dirty="0" smtClean="0">
                <a:latin typeface="Cambria" pitchFamily="18" charset="0"/>
              </a:rPr>
            </a:br>
            <a:r>
              <a:rPr lang="en-US" sz="4800" b="1" u="sng" dirty="0" smtClean="0">
                <a:latin typeface="Cambria" pitchFamily="18" charset="0"/>
              </a:rPr>
              <a:t>Uses of I.V injections</a:t>
            </a:r>
            <a:r>
              <a:rPr lang="en-US" sz="4800" dirty="0" smtClean="0">
                <a:latin typeface="Cambria" pitchFamily="18" charset="0"/>
              </a:rPr>
              <a:t/>
            </a:r>
            <a:br>
              <a:rPr lang="en-US" sz="4800" dirty="0" smtClean="0">
                <a:latin typeface="Cambria" pitchFamily="18" charset="0"/>
              </a:rPr>
            </a:br>
            <a:r>
              <a:rPr lang="en-US" sz="4800" b="1" dirty="0" smtClean="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latin typeface="Cambria" pitchFamily="18" charset="0"/>
              </a:rPr>
              <a:t> </a:t>
            </a:r>
            <a:endParaRPr lang="ar-IQ" sz="4800"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latin typeface="Cambria" pitchFamily="18" charset="0"/>
            </a:endParaRPr>
          </a:p>
        </p:txBody>
      </p:sp>
      <p:sp>
        <p:nvSpPr>
          <p:cNvPr id="3" name="عنصر نائب للمحتوى 2"/>
          <p:cNvSpPr>
            <a:spLocks noGrp="1"/>
          </p:cNvSpPr>
          <p:nvPr>
            <p:ph idx="1"/>
          </p:nvPr>
        </p:nvSpPr>
        <p:spPr>
          <a:xfrm>
            <a:off x="0" y="1214422"/>
            <a:ext cx="9144000" cy="5643578"/>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lgn="l" rtl="0" fontAlgn="base">
              <a:buNone/>
            </a:pPr>
            <a:r>
              <a:rPr lang="en-US" sz="3800" dirty="0" smtClean="0">
                <a:latin typeface="Cambria" pitchFamily="18" charset="0"/>
              </a:rPr>
              <a:t>1-In some situations, people must receive medication very quickly. This includes emergencies, such as a heart attack, stroke, or poisoning. In these instances, taking pills or liquids by mouth may not be fast enough to get these drugs into the bloodstream. IV administration, on the other hand, quickly sends a medication directly into the bloodstream.</a:t>
            </a:r>
          </a:p>
          <a:p>
            <a:pPr algn="l" rtl="0" fontAlgn="base">
              <a:buNone/>
            </a:pPr>
            <a:endParaRPr lang="en-US" sz="3800" dirty="0" smtClean="0">
              <a:latin typeface="Cambria" pitchFamily="18" charset="0"/>
            </a:endParaRPr>
          </a:p>
          <a:p>
            <a:pPr algn="l" rtl="0" fontAlgn="base">
              <a:buNone/>
            </a:pPr>
            <a:r>
              <a:rPr lang="en-US" sz="3800" dirty="0" smtClean="0">
                <a:latin typeface="Cambria" pitchFamily="18" charset="0"/>
              </a:rPr>
              <a:t>2-Medications may need to be given slowly but constantly. IV administration can also be a controlled way to give drugs over time.</a:t>
            </a:r>
          </a:p>
          <a:p>
            <a:pPr algn="l" rtl="0">
              <a:buNone/>
            </a:pPr>
            <a:endParaRPr lang="ar-IQ" sz="4400" dirty="0">
              <a:cs typeface="+mj-cs"/>
            </a:endParaRPr>
          </a:p>
        </p:txBody>
      </p:sp>
    </p:spTree>
  </p:cSld>
  <p:clrMapOvr>
    <a:masterClrMapping/>
  </p:clrMapOvr>
  <p:transition>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2"/>
          </a:solidFill>
        </p:spPr>
        <p:txBody>
          <a:bodyPr/>
          <a:lstStyle/>
          <a:p>
            <a:endParaRPr lang="ar-IQ" dirty="0"/>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lstStyle/>
          <a:p>
            <a:pPr algn="l" rtl="0">
              <a:buNone/>
            </a:pPr>
            <a:endParaRPr lang="en-US" dirty="0" smtClean="0">
              <a:latin typeface="Cambria" pitchFamily="18" charset="0"/>
            </a:endParaRPr>
          </a:p>
          <a:p>
            <a:pPr algn="l" rtl="0">
              <a:buNone/>
            </a:pPr>
            <a:r>
              <a:rPr lang="en-US" dirty="0" smtClean="0">
                <a:latin typeface="Cambria" pitchFamily="18" charset="0"/>
              </a:rPr>
              <a:t>3-Certain drugs may be given by IV administration because if you took them orally (by mouth), enzymes in your stomach or liver would break them down. This would prevent the drugs from working well when they’re finally sent to your bloodstream. Therefore, these drugs would be much more effective if sent directly into your bloodstream by IV administration.</a:t>
            </a:r>
          </a:p>
          <a:p>
            <a:pPr algn="l">
              <a:buNone/>
            </a:pPr>
            <a:endParaRPr lang="ar-IQ" sz="3600" dirty="0">
              <a:cs typeface="+mj-cs"/>
            </a:endParaRPr>
          </a:p>
        </p:txBody>
      </p:sp>
    </p:spTree>
  </p:cSld>
  <p:clrMapOvr>
    <a:masterClrMapping/>
  </p:clrMapOvr>
  <p:transition>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5"/>
            <a:ext cx="9144000" cy="836711"/>
          </a:xfrm>
          <a:solidFill>
            <a:schemeClr val="bg2"/>
          </a:solidFill>
        </p:spPr>
        <p:style>
          <a:lnRef idx="2">
            <a:schemeClr val="accent1"/>
          </a:lnRef>
          <a:fillRef idx="1">
            <a:schemeClr val="lt1"/>
          </a:fillRef>
          <a:effectRef idx="0">
            <a:schemeClr val="accent1"/>
          </a:effectRef>
          <a:fontRef idx="minor">
            <a:schemeClr val="dk1"/>
          </a:fontRef>
        </p:style>
        <p:txBody>
          <a:bodyPr>
            <a:noAutofit/>
          </a:bodyPr>
          <a:lstStyle/>
          <a:p>
            <a:r>
              <a:rPr lang="en-US"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t/>
            </a:r>
            <a:br>
              <a:rPr lang="en-US"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br>
            <a:r>
              <a:rPr lang="en-US" sz="4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t>Advantages of I.V Route</a:t>
            </a:r>
            <a:r>
              <a:rPr lang="en-US"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t/>
            </a:r>
            <a:br>
              <a:rPr lang="en-US"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br>
            <a:endParaRPr lang="ar-IQ" sz="48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endParaRPr>
          </a:p>
        </p:txBody>
      </p:sp>
      <p:sp>
        <p:nvSpPr>
          <p:cNvPr id="3" name="مستطيل 2"/>
          <p:cNvSpPr/>
          <p:nvPr/>
        </p:nvSpPr>
        <p:spPr>
          <a:xfrm>
            <a:off x="0" y="908720"/>
            <a:ext cx="9144000" cy="5693866"/>
          </a:xfrm>
          <a:prstGeom prst="rect">
            <a:avLst/>
          </a:prstGeom>
        </p:spPr>
        <p:txBody>
          <a:bodyPr wrap="square">
            <a:spAutoFit/>
          </a:bodyPr>
          <a:lstStyle/>
          <a:p>
            <a:pPr marL="457200" indent="-457200" algn="l" rtl="0">
              <a:buFont typeface="+mj-lt"/>
              <a:buAutoNum type="arabicPeriod"/>
            </a:pPr>
            <a:r>
              <a:rPr lang="en-US" sz="2800" dirty="0" smtClean="0">
                <a:latin typeface="Cambria" pitchFamily="18" charset="0"/>
              </a:rPr>
              <a:t>There</a:t>
            </a:r>
            <a:r>
              <a:rPr lang="en-US" sz="2800" dirty="0">
                <a:latin typeface="Cambria" pitchFamily="18" charset="0"/>
              </a:rPr>
              <a:t> is rapid onset of medication effects, which  is useful in patients  experiencing critical or  emergent health  problems. </a:t>
            </a:r>
            <a:endParaRPr lang="en-US" sz="2800" dirty="0" smtClean="0">
              <a:latin typeface="Cambria" pitchFamily="18" charset="0"/>
            </a:endParaRPr>
          </a:p>
          <a:p>
            <a:pPr marL="457200" indent="-457200" algn="l" rtl="0">
              <a:buFont typeface="+mj-lt"/>
              <a:buAutoNum type="arabicPeriod"/>
            </a:pPr>
            <a:r>
              <a:rPr lang="en-US" sz="2800" dirty="0" smtClean="0">
                <a:latin typeface="Cambria" pitchFamily="18" charset="0"/>
              </a:rPr>
              <a:t>Medications</a:t>
            </a:r>
            <a:r>
              <a:rPr lang="en-US" sz="2800" dirty="0">
                <a:latin typeface="Cambria" pitchFamily="18" charset="0"/>
              </a:rPr>
              <a:t> can be prepared quickly and  given over a shorter </a:t>
            </a:r>
            <a:r>
              <a:rPr lang="en-US" sz="2800" dirty="0" smtClean="0">
                <a:latin typeface="Cambria" pitchFamily="18" charset="0"/>
              </a:rPr>
              <a:t>time.</a:t>
            </a:r>
          </a:p>
          <a:p>
            <a:pPr marL="457200" indent="-457200" algn="l" rtl="0">
              <a:buFont typeface="+mj-lt"/>
              <a:buAutoNum type="arabicPeriod"/>
            </a:pPr>
            <a:r>
              <a:rPr lang="en-US" sz="2800" dirty="0" smtClean="0">
                <a:latin typeface="Cambria" pitchFamily="18" charset="0"/>
              </a:rPr>
              <a:t>Doses</a:t>
            </a:r>
            <a:r>
              <a:rPr lang="en-US" sz="2800" dirty="0">
                <a:latin typeface="Cambria" pitchFamily="18" charset="0"/>
              </a:rPr>
              <a:t> of short-acting medications can be  titrated based on a  patient’s needs and  responses to the drug  therapy. This is important  for infants, children, and  older patients. </a:t>
            </a:r>
            <a:endParaRPr lang="en-US" sz="2800" dirty="0" smtClean="0">
              <a:latin typeface="Cambria" pitchFamily="18" charset="0"/>
            </a:endParaRPr>
          </a:p>
          <a:p>
            <a:pPr marL="457200" indent="-457200" algn="l" rtl="0">
              <a:buFont typeface="+mj-lt"/>
              <a:buAutoNum type="arabicPeriod"/>
            </a:pPr>
            <a:r>
              <a:rPr lang="en-US" sz="2800" dirty="0" smtClean="0">
                <a:latin typeface="Cambria" pitchFamily="18" charset="0"/>
              </a:rPr>
              <a:t>Method</a:t>
            </a:r>
            <a:r>
              <a:rPr lang="en-US" sz="2800" dirty="0">
                <a:latin typeface="Cambria" pitchFamily="18" charset="0"/>
              </a:rPr>
              <a:t> provides a more accurate dose of  medication delivered  because no medication is  left in intravenously</a:t>
            </a:r>
            <a:r>
              <a:rPr lang="en-US" sz="2400" dirty="0">
                <a:latin typeface="Cambria" pitchFamily="18" charset="0"/>
              </a:rPr>
              <a:t>. </a:t>
            </a:r>
            <a:endParaRPr lang="ar-IQ" sz="2400" dirty="0">
              <a:latin typeface="Cambria" pitchFamily="18" charset="0"/>
            </a:endParaRPr>
          </a:p>
        </p:txBody>
      </p:sp>
    </p:spTree>
    <p:extLst>
      <p:ext uri="{BB962C8B-B14F-4D97-AF65-F5344CB8AC3E}">
        <p14:creationId xmlns:p14="http://schemas.microsoft.com/office/powerpoint/2010/main" val="3673350136"/>
      </p:ext>
    </p:extLst>
  </p:cSld>
  <p:clrMapOvr>
    <a:masterClrMapping/>
  </p:clrMapOvr>
  <p:transition>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5"/>
            <a:ext cx="9144000" cy="836711"/>
          </a:xfrm>
          <a:solidFill>
            <a:schemeClr val="bg2"/>
          </a:solidFill>
        </p:spPr>
        <p:style>
          <a:lnRef idx="2">
            <a:schemeClr val="accent1"/>
          </a:lnRef>
          <a:fillRef idx="1">
            <a:schemeClr val="lt1"/>
          </a:fillRef>
          <a:effectRef idx="0">
            <a:schemeClr val="accent1"/>
          </a:effectRef>
          <a:fontRef idx="minor">
            <a:schemeClr val="dk1"/>
          </a:fontRef>
        </p:style>
        <p:txBody>
          <a:bodyPr/>
          <a:lstStyle/>
          <a:p>
            <a:r>
              <a:rPr lang="en-US"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t>Disadvantage</a:t>
            </a:r>
            <a:endParaRPr lang="ar-IQ"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endParaRPr>
          </a:p>
        </p:txBody>
      </p:sp>
      <p:sp>
        <p:nvSpPr>
          <p:cNvPr id="3" name="مستطيل 2"/>
          <p:cNvSpPr/>
          <p:nvPr/>
        </p:nvSpPr>
        <p:spPr>
          <a:xfrm>
            <a:off x="0" y="1124744"/>
            <a:ext cx="9144000" cy="4832092"/>
          </a:xfrm>
          <a:prstGeom prst="rect">
            <a:avLst/>
          </a:prstGeom>
        </p:spPr>
        <p:txBody>
          <a:bodyPr wrap="square">
            <a:spAutoFit/>
          </a:bodyPr>
          <a:lstStyle/>
          <a:p>
            <a:pPr marL="342900" indent="-342900" algn="l" rtl="0">
              <a:buFont typeface="+mj-lt"/>
              <a:buAutoNum type="arabicPeriod"/>
            </a:pPr>
            <a:r>
              <a:rPr lang="en-US" sz="2800" dirty="0" smtClean="0">
                <a:latin typeface="Cambria" pitchFamily="18" charset="0"/>
              </a:rPr>
              <a:t>Not all medications can be delivered </a:t>
            </a:r>
            <a:r>
              <a:rPr lang="en-US" sz="2800" dirty="0">
                <a:latin typeface="Cambria" pitchFamily="18" charset="0"/>
              </a:rPr>
              <a:t>by IV push. </a:t>
            </a:r>
            <a:endParaRPr lang="en-US" sz="2800" dirty="0" smtClean="0">
              <a:latin typeface="Cambria" pitchFamily="18" charset="0"/>
            </a:endParaRPr>
          </a:p>
          <a:p>
            <a:pPr marL="342900" indent="-342900" algn="l" rtl="0">
              <a:buFont typeface="+mj-lt"/>
              <a:buAutoNum type="arabicPeriod"/>
            </a:pPr>
            <a:r>
              <a:rPr lang="en-US" sz="2800" dirty="0" smtClean="0">
                <a:latin typeface="Cambria" pitchFamily="18" charset="0"/>
              </a:rPr>
              <a:t> </a:t>
            </a:r>
            <a:r>
              <a:rPr lang="en-US" sz="2800" dirty="0">
                <a:latin typeface="Cambria" pitchFamily="18" charset="0"/>
              </a:rPr>
              <a:t>There is higher risk for infusion reactions; some are  mild to severe because the  medication action peaks  quickly. </a:t>
            </a:r>
            <a:endParaRPr lang="en-US" sz="2800" dirty="0" smtClean="0">
              <a:latin typeface="Cambria" pitchFamily="18" charset="0"/>
            </a:endParaRPr>
          </a:p>
          <a:p>
            <a:pPr marL="342900" indent="-342900" algn="l" rtl="0">
              <a:buFont typeface="+mj-lt"/>
              <a:buAutoNum type="arabicPeriod"/>
            </a:pPr>
            <a:r>
              <a:rPr lang="en-US" sz="2800" dirty="0" smtClean="0">
                <a:latin typeface="Cambria" pitchFamily="18" charset="0"/>
              </a:rPr>
              <a:t> </a:t>
            </a:r>
            <a:r>
              <a:rPr lang="en-US" sz="2800" dirty="0">
                <a:latin typeface="Cambria" pitchFamily="18" charset="0"/>
              </a:rPr>
              <a:t>When giving medication quickly (e.g., less than   1 minute), there is very little  opportunity to stop the  injection if an adverse  reaction occurs. </a:t>
            </a:r>
          </a:p>
          <a:p>
            <a:pPr marL="342900" indent="-342900" algn="l" rtl="0">
              <a:buFont typeface="+mj-lt"/>
              <a:buAutoNum type="arabicPeriod"/>
            </a:pPr>
            <a:r>
              <a:rPr lang="en-US" sz="2800" dirty="0">
                <a:latin typeface="Cambria" pitchFamily="18" charset="0"/>
              </a:rPr>
              <a:t>  </a:t>
            </a:r>
            <a:r>
              <a:rPr lang="en-US" sz="2800" dirty="0" smtClean="0">
                <a:latin typeface="Cambria" pitchFamily="18" charset="0"/>
              </a:rPr>
              <a:t>Hypersensitivity</a:t>
            </a:r>
            <a:r>
              <a:rPr lang="en-US" sz="2800" dirty="0">
                <a:latin typeface="Cambria" pitchFamily="18" charset="0"/>
              </a:rPr>
              <a:t> reaction can cause an immediate or  delayed systemic reaction to  a medication, requiring  supportive measures</a:t>
            </a:r>
            <a:r>
              <a:rPr lang="en-US" sz="2400" dirty="0"/>
              <a:t>.</a:t>
            </a:r>
            <a:endParaRPr lang="ar-IQ" sz="2400" dirty="0"/>
          </a:p>
        </p:txBody>
      </p:sp>
    </p:spTree>
    <p:extLst>
      <p:ext uri="{BB962C8B-B14F-4D97-AF65-F5344CB8AC3E}">
        <p14:creationId xmlns:p14="http://schemas.microsoft.com/office/powerpoint/2010/main" val="3673350136"/>
      </p:ext>
    </p:extLst>
  </p:cSld>
  <p:clrMapOvr>
    <a:masterClrMapping/>
  </p:clrMapOvr>
  <p:transition>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5"/>
            <a:ext cx="9144000" cy="836711"/>
          </a:xfrm>
          <a:solidFill>
            <a:schemeClr val="bg2"/>
          </a:solidFill>
        </p:spPr>
        <p:style>
          <a:lnRef idx="2">
            <a:schemeClr val="accent1"/>
          </a:lnRef>
          <a:fillRef idx="1">
            <a:schemeClr val="lt1"/>
          </a:fillRef>
          <a:effectRef idx="0">
            <a:schemeClr val="accent1"/>
          </a:effectRef>
          <a:fontRef idx="minor">
            <a:schemeClr val="dk1"/>
          </a:fontRef>
        </p:style>
        <p:txBody>
          <a:bodyPr>
            <a:noAutofit/>
          </a:bodyPr>
          <a:lstStyle/>
          <a:p>
            <a:pPr algn="l"/>
            <a:r>
              <a:rPr lang="en-US" sz="28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Arial Rounded MT Bold" pitchFamily="34" charset="0"/>
              </a:rPr>
              <a:t>Best Practices for Administration of Intravenous Solutions and Medications</a:t>
            </a:r>
            <a:endParaRPr lang="ar-IQ" sz="28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Arial Rounded MT Bold" pitchFamily="34" charset="0"/>
            </a:endParaRPr>
          </a:p>
        </p:txBody>
      </p:sp>
      <p:sp>
        <p:nvSpPr>
          <p:cNvPr id="3" name="مستطيل 2"/>
          <p:cNvSpPr/>
          <p:nvPr/>
        </p:nvSpPr>
        <p:spPr>
          <a:xfrm>
            <a:off x="0" y="769421"/>
            <a:ext cx="9144000" cy="6124754"/>
          </a:xfrm>
          <a:prstGeom prst="rect">
            <a:avLst/>
          </a:prstGeom>
        </p:spPr>
        <p:txBody>
          <a:bodyPr wrap="square">
            <a:spAutoFit/>
          </a:bodyPr>
          <a:lstStyle/>
          <a:p>
            <a:pPr marL="342900" indent="-342900" algn="l" rtl="0">
              <a:buFont typeface="+mj-lt"/>
              <a:buAutoNum type="arabicPeriod"/>
            </a:pPr>
            <a:r>
              <a:rPr lang="en-US" sz="2800" dirty="0">
                <a:latin typeface="Cambria" pitchFamily="18" charset="0"/>
              </a:rPr>
              <a:t>Use standardized concentrations and dosages of medication. </a:t>
            </a:r>
            <a:endParaRPr lang="en-US" sz="2800" dirty="0" smtClean="0">
              <a:latin typeface="Cambria" pitchFamily="18" charset="0"/>
            </a:endParaRPr>
          </a:p>
          <a:p>
            <a:pPr marL="342900" indent="-342900" algn="l" rtl="0">
              <a:buFont typeface="+mj-lt"/>
              <a:buAutoNum type="arabicPeriod"/>
            </a:pPr>
            <a:r>
              <a:rPr lang="en-US" sz="2800" dirty="0" smtClean="0">
                <a:latin typeface="Cambria" pitchFamily="18" charset="0"/>
              </a:rPr>
              <a:t> </a:t>
            </a:r>
            <a:r>
              <a:rPr lang="en-US" sz="2800" dirty="0">
                <a:latin typeface="Cambria" pitchFamily="18" charset="0"/>
              </a:rPr>
              <a:t>Use standardized procedures for ordering, preparing, and administering intravenous (IV) medications</a:t>
            </a:r>
            <a:r>
              <a:rPr lang="en-US" sz="2800" dirty="0" smtClean="0">
                <a:latin typeface="Cambria" pitchFamily="18" charset="0"/>
              </a:rPr>
              <a:t>.</a:t>
            </a:r>
          </a:p>
          <a:p>
            <a:pPr marL="342900" indent="-342900" algn="l" rtl="0">
              <a:buFont typeface="+mj-lt"/>
              <a:buAutoNum type="arabicPeriod"/>
            </a:pPr>
            <a:r>
              <a:rPr lang="en-US" sz="2800" dirty="0" smtClean="0">
                <a:latin typeface="Cambria" pitchFamily="18" charset="0"/>
              </a:rPr>
              <a:t> Administer</a:t>
            </a:r>
            <a:r>
              <a:rPr lang="en-US" sz="2800" dirty="0">
                <a:latin typeface="Cambria" pitchFamily="18" charset="0"/>
              </a:rPr>
              <a:t> solutions and medications prepared and dispensed from the pharmacy or as commercially prepared when possible. </a:t>
            </a:r>
            <a:endParaRPr lang="en-US" sz="2800" dirty="0" smtClean="0">
              <a:latin typeface="Cambria" pitchFamily="18" charset="0"/>
            </a:endParaRPr>
          </a:p>
          <a:p>
            <a:pPr marL="342900" indent="-342900" algn="l" rtl="0">
              <a:buFont typeface="+mj-lt"/>
              <a:buAutoNum type="arabicPeriod"/>
            </a:pPr>
            <a:r>
              <a:rPr lang="en-US" sz="2800" dirty="0" smtClean="0">
                <a:latin typeface="Cambria" pitchFamily="18" charset="0"/>
              </a:rPr>
              <a:t> </a:t>
            </a:r>
            <a:r>
              <a:rPr lang="en-US" sz="2800" dirty="0">
                <a:latin typeface="Cambria" pitchFamily="18" charset="0"/>
              </a:rPr>
              <a:t>Use standardized infusion concentrations of “high-alert” medications</a:t>
            </a:r>
            <a:r>
              <a:rPr lang="en-US" sz="2800" dirty="0" smtClean="0">
                <a:latin typeface="Cambria" pitchFamily="18" charset="0"/>
              </a:rPr>
              <a:t>.</a:t>
            </a:r>
          </a:p>
          <a:p>
            <a:pPr marL="342900" indent="-342900" algn="l" rtl="0">
              <a:buFont typeface="+mj-lt"/>
              <a:buAutoNum type="arabicPeriod"/>
            </a:pPr>
            <a:r>
              <a:rPr lang="en-US" sz="2800" dirty="0" smtClean="0">
                <a:latin typeface="Cambria" pitchFamily="18" charset="0"/>
              </a:rPr>
              <a:t> Standardize</a:t>
            </a:r>
            <a:r>
              <a:rPr lang="en-US" sz="2800" dirty="0">
                <a:latin typeface="Cambria" pitchFamily="18" charset="0"/>
              </a:rPr>
              <a:t> the storage of IV medications</a:t>
            </a:r>
            <a:r>
              <a:rPr lang="en-US" sz="2800" dirty="0" smtClean="0">
                <a:latin typeface="Cambria" pitchFamily="18" charset="0"/>
              </a:rPr>
              <a:t>.</a:t>
            </a:r>
          </a:p>
          <a:p>
            <a:pPr marL="342900" indent="-342900" algn="l" rtl="0">
              <a:buFont typeface="+mj-lt"/>
              <a:buAutoNum type="arabicPeriod"/>
            </a:pPr>
            <a:r>
              <a:rPr lang="en-US" sz="2800" dirty="0" smtClean="0">
                <a:latin typeface="Cambria" pitchFamily="18" charset="0"/>
              </a:rPr>
              <a:t>Use</a:t>
            </a:r>
            <a:r>
              <a:rPr lang="en-US" sz="2800" dirty="0">
                <a:latin typeface="Cambria" pitchFamily="18" charset="0"/>
              </a:rPr>
              <a:t> standardized label practices. Bold patient name, generic drug name, and patient-specific dose. </a:t>
            </a:r>
            <a:endParaRPr lang="en-US" sz="2800" dirty="0" smtClean="0">
              <a:latin typeface="Cambria" pitchFamily="18" charset="0"/>
            </a:endParaRPr>
          </a:p>
        </p:txBody>
      </p:sp>
    </p:spTree>
    <p:extLst>
      <p:ext uri="{BB962C8B-B14F-4D97-AF65-F5344CB8AC3E}">
        <p14:creationId xmlns:p14="http://schemas.microsoft.com/office/powerpoint/2010/main" val="3673350136"/>
      </p:ext>
    </p:extLst>
  </p:cSld>
  <p:clrMapOvr>
    <a:masterClrMapping/>
  </p:clrMapOvr>
  <p:transition>
    <p:push dir="d"/>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1150</Words>
  <Application>Microsoft Office PowerPoint</Application>
  <PresentationFormat>عرض على الشاشة (3:4)‏</PresentationFormat>
  <Paragraphs>160</Paragraphs>
  <Slides>30</Slides>
  <Notes>0</Notes>
  <HiddenSlides>0</HiddenSlides>
  <MMClips>0</MMClips>
  <ScaleCrop>false</ScaleCrop>
  <HeadingPairs>
    <vt:vector size="4" baseType="variant">
      <vt:variant>
        <vt:lpstr>نسق</vt:lpstr>
      </vt:variant>
      <vt:variant>
        <vt:i4>2</vt:i4>
      </vt:variant>
      <vt:variant>
        <vt:lpstr>عناوين الشرائح</vt:lpstr>
      </vt:variant>
      <vt:variant>
        <vt:i4>30</vt:i4>
      </vt:variant>
    </vt:vector>
  </HeadingPairs>
  <TitlesOfParts>
    <vt:vector size="32" baseType="lpstr">
      <vt:lpstr>سمة Office</vt:lpstr>
      <vt:lpstr>Office Theme</vt:lpstr>
      <vt:lpstr>عرض تقديمي في PowerPoint</vt:lpstr>
      <vt:lpstr> Introduction </vt:lpstr>
      <vt:lpstr>عرض تقديمي في PowerPoint</vt:lpstr>
      <vt:lpstr>Take into Account</vt:lpstr>
      <vt:lpstr> Uses of I.V injections  </vt:lpstr>
      <vt:lpstr>عرض تقديمي في PowerPoint</vt:lpstr>
      <vt:lpstr> Advantages of I.V Route </vt:lpstr>
      <vt:lpstr>Disadvantage</vt:lpstr>
      <vt:lpstr>Best Practices for Administration of Intravenous Solutions and Medications</vt:lpstr>
      <vt:lpstr> EQUIPMENTS  </vt:lpstr>
      <vt:lpstr>Nursing Diagnosis</vt:lpstr>
      <vt:lpstr>Procedure</vt:lpstr>
      <vt:lpstr>عرض تقديمي في PowerPoint</vt:lpstr>
      <vt:lpstr>عرض تقديمي في PowerPoint</vt:lpstr>
      <vt:lpstr>عرض تقديمي في PowerPoint</vt:lpstr>
      <vt:lpstr>عرض تقديمي في PowerPoint</vt:lpstr>
      <vt:lpstr>Intravenous cannula</vt:lpstr>
      <vt:lpstr> Indications </vt:lpstr>
      <vt:lpstr>Size of intravenous cannula </vt:lpstr>
      <vt:lpstr>عرض تقديمي في PowerPoint</vt:lpstr>
      <vt:lpstr>عرض تقديمي في PowerPoint</vt:lpstr>
      <vt:lpstr>عرض تقديمي في PowerPoint</vt:lpstr>
      <vt:lpstr> EQUIPMENTS  </vt:lpstr>
      <vt:lpstr> Procedure </vt:lpstr>
      <vt:lpstr> Procedure </vt:lpstr>
      <vt:lpstr>عرض تقديمي في PowerPoint</vt:lpstr>
      <vt:lpstr>عرض تقديمي في PowerPoint</vt:lpstr>
      <vt:lpstr> Possible Complication </vt:lpstr>
      <vt:lpstr>Phlebitis Scale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Nursing Second stage </dc:title>
  <dc:creator>AL-NABAA CO</dc:creator>
  <cp:lastModifiedBy>Windows User</cp:lastModifiedBy>
  <cp:revision>82</cp:revision>
  <dcterms:created xsi:type="dcterms:W3CDTF">2015-10-30T22:32:32Z</dcterms:created>
  <dcterms:modified xsi:type="dcterms:W3CDTF">2021-05-17T06:15:50Z</dcterms:modified>
</cp:coreProperties>
</file>